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5"/>
  </p:notesMasterIdLst>
  <p:sldIdLst>
    <p:sldId id="256" r:id="rId2"/>
    <p:sldId id="260" r:id="rId3"/>
    <p:sldId id="261" r:id="rId4"/>
    <p:sldId id="257" r:id="rId5"/>
    <p:sldId id="258" r:id="rId6"/>
    <p:sldId id="262" r:id="rId7"/>
    <p:sldId id="263" r:id="rId8"/>
    <p:sldId id="264" r:id="rId9"/>
    <p:sldId id="336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337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38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259" r:id="rId84"/>
  </p:sldIdLst>
  <p:sldSz cx="12599988" cy="10799763"/>
  <p:notesSz cx="6858000" cy="9144000"/>
  <p:defaultTextStyle>
    <a:defPPr>
      <a:defRPr lang="zh-CN"/>
    </a:defPPr>
    <a:lvl1pPr marL="0" algn="l" defTabSz="1123158" rtl="0" eaLnBrk="1" latinLnBrk="0" hangingPunct="1">
      <a:defRPr sz="2211" kern="1200">
        <a:solidFill>
          <a:schemeClr val="tx1"/>
        </a:solidFill>
        <a:latin typeface="+mn-lt"/>
        <a:ea typeface="+mn-ea"/>
        <a:cs typeface="+mn-cs"/>
      </a:defRPr>
    </a:lvl1pPr>
    <a:lvl2pPr marL="561579" algn="l" defTabSz="1123158" rtl="0" eaLnBrk="1" latinLnBrk="0" hangingPunct="1">
      <a:defRPr sz="2211" kern="1200">
        <a:solidFill>
          <a:schemeClr val="tx1"/>
        </a:solidFill>
        <a:latin typeface="+mn-lt"/>
        <a:ea typeface="+mn-ea"/>
        <a:cs typeface="+mn-cs"/>
      </a:defRPr>
    </a:lvl2pPr>
    <a:lvl3pPr marL="1123158" algn="l" defTabSz="1123158" rtl="0" eaLnBrk="1" latinLnBrk="0" hangingPunct="1">
      <a:defRPr sz="2211" kern="1200">
        <a:solidFill>
          <a:schemeClr val="tx1"/>
        </a:solidFill>
        <a:latin typeface="+mn-lt"/>
        <a:ea typeface="+mn-ea"/>
        <a:cs typeface="+mn-cs"/>
      </a:defRPr>
    </a:lvl3pPr>
    <a:lvl4pPr marL="1684736" algn="l" defTabSz="1123158" rtl="0" eaLnBrk="1" latinLnBrk="0" hangingPunct="1">
      <a:defRPr sz="2211" kern="1200">
        <a:solidFill>
          <a:schemeClr val="tx1"/>
        </a:solidFill>
        <a:latin typeface="+mn-lt"/>
        <a:ea typeface="+mn-ea"/>
        <a:cs typeface="+mn-cs"/>
      </a:defRPr>
    </a:lvl4pPr>
    <a:lvl5pPr marL="2246315" algn="l" defTabSz="1123158" rtl="0" eaLnBrk="1" latinLnBrk="0" hangingPunct="1">
      <a:defRPr sz="2211" kern="1200">
        <a:solidFill>
          <a:schemeClr val="tx1"/>
        </a:solidFill>
        <a:latin typeface="+mn-lt"/>
        <a:ea typeface="+mn-ea"/>
        <a:cs typeface="+mn-cs"/>
      </a:defRPr>
    </a:lvl5pPr>
    <a:lvl6pPr marL="2807894" algn="l" defTabSz="1123158" rtl="0" eaLnBrk="1" latinLnBrk="0" hangingPunct="1">
      <a:defRPr sz="2211" kern="1200">
        <a:solidFill>
          <a:schemeClr val="tx1"/>
        </a:solidFill>
        <a:latin typeface="+mn-lt"/>
        <a:ea typeface="+mn-ea"/>
        <a:cs typeface="+mn-cs"/>
      </a:defRPr>
    </a:lvl6pPr>
    <a:lvl7pPr marL="3369473" algn="l" defTabSz="1123158" rtl="0" eaLnBrk="1" latinLnBrk="0" hangingPunct="1">
      <a:defRPr sz="2211" kern="1200">
        <a:solidFill>
          <a:schemeClr val="tx1"/>
        </a:solidFill>
        <a:latin typeface="+mn-lt"/>
        <a:ea typeface="+mn-ea"/>
        <a:cs typeface="+mn-cs"/>
      </a:defRPr>
    </a:lvl7pPr>
    <a:lvl8pPr marL="3931051" algn="l" defTabSz="1123158" rtl="0" eaLnBrk="1" latinLnBrk="0" hangingPunct="1">
      <a:defRPr sz="2211" kern="1200">
        <a:solidFill>
          <a:schemeClr val="tx1"/>
        </a:solidFill>
        <a:latin typeface="+mn-lt"/>
        <a:ea typeface="+mn-ea"/>
        <a:cs typeface="+mn-cs"/>
      </a:defRPr>
    </a:lvl8pPr>
    <a:lvl9pPr marL="4492630" algn="l" defTabSz="1123158" rtl="0" eaLnBrk="1" latinLnBrk="0" hangingPunct="1">
      <a:defRPr sz="221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6357" autoAdjust="0"/>
  </p:normalViewPr>
  <p:slideViewPr>
    <p:cSldViewPr snapToGrid="0" snapToObjects="1">
      <p:cViewPr varScale="1">
        <p:scale>
          <a:sx n="70" d="100"/>
          <a:sy n="70" d="100"/>
        </p:scale>
        <p:origin x="1482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5AA88E-3942-4EC4-9BA6-E54C4FE9A629}" type="datetimeFigureOut">
              <a:rPr lang="zh-CN" altLang="en-US" smtClean="0"/>
              <a:t>2018/8/23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628775" y="1143000"/>
            <a:ext cx="3600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5C3DFB-4F7B-4D08-A25A-A7F556B6D9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479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3612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0310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761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377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10396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853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1268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0142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0894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01267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2459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2879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3648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0207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604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3837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7603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1917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9830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4363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6711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989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8093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4879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4622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9730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4601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9998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62527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4135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0495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3621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258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3994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91899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4126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3674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2208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8004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6928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0519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8487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7441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8670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3215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2597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9166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23147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4708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188671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462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8227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4400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674853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87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124676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3523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02331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605035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298906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90565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06210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81588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52098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31437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351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75376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14111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754937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74549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585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075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C3DFB-4F7B-4D08-A25A-A7F556B6D9D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1201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999" y="1767462"/>
            <a:ext cx="10709990" cy="3759917"/>
          </a:xfrm>
        </p:spPr>
        <p:txBody>
          <a:bodyPr anchor="b"/>
          <a:lstStyle>
            <a:lvl1pPr algn="ctr">
              <a:defRPr sz="826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4999" y="5672376"/>
            <a:ext cx="9449991" cy="2607442"/>
          </a:xfrm>
        </p:spPr>
        <p:txBody>
          <a:bodyPr/>
          <a:lstStyle>
            <a:lvl1pPr marL="0" indent="0" algn="ctr">
              <a:buNone/>
              <a:defRPr sz="3307"/>
            </a:lvl1pPr>
            <a:lvl2pPr marL="630022" indent="0" algn="ctr">
              <a:buNone/>
              <a:defRPr sz="2756"/>
            </a:lvl2pPr>
            <a:lvl3pPr marL="1260043" indent="0" algn="ctr">
              <a:buNone/>
              <a:defRPr sz="2480"/>
            </a:lvl3pPr>
            <a:lvl4pPr marL="1890065" indent="0" algn="ctr">
              <a:buNone/>
              <a:defRPr sz="2205"/>
            </a:lvl4pPr>
            <a:lvl5pPr marL="2520086" indent="0" algn="ctr">
              <a:buNone/>
              <a:defRPr sz="2205"/>
            </a:lvl5pPr>
            <a:lvl6pPr marL="3150108" indent="0" algn="ctr">
              <a:buNone/>
              <a:defRPr sz="2205"/>
            </a:lvl6pPr>
            <a:lvl7pPr marL="3780130" indent="0" algn="ctr">
              <a:buNone/>
              <a:defRPr sz="2205"/>
            </a:lvl7pPr>
            <a:lvl8pPr marL="4410151" indent="0" algn="ctr">
              <a:buNone/>
              <a:defRPr sz="2205"/>
            </a:lvl8pPr>
            <a:lvl9pPr marL="5040173" indent="0" algn="ctr">
              <a:buNone/>
              <a:defRPr sz="2205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BF30A-7452-E34B-9E54-8CCFBA1533DA}" type="datetimeFigureOut">
              <a:rPr kumimoji="1" lang="zh-CN" altLang="en-US" smtClean="0"/>
              <a:t>2018/8/23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A9C66-7F81-D349-80F4-2645C2215A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BF30A-7452-E34B-9E54-8CCFBA1533DA}" type="datetimeFigureOut">
              <a:rPr kumimoji="1" lang="zh-CN" altLang="en-US" smtClean="0"/>
              <a:t>2018/8/23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A9C66-7F81-D349-80F4-2645C2215A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16867" y="574987"/>
            <a:ext cx="2716872" cy="91523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50" y="574987"/>
            <a:ext cx="7993117" cy="91523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BF30A-7452-E34B-9E54-8CCFBA1533DA}" type="datetimeFigureOut">
              <a:rPr kumimoji="1" lang="zh-CN" altLang="en-US" smtClean="0"/>
              <a:t>2018/8/23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A9C66-7F81-D349-80F4-2645C2215A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BF30A-7452-E34B-9E54-8CCFBA1533DA}" type="datetimeFigureOut">
              <a:rPr kumimoji="1" lang="zh-CN" altLang="en-US" smtClean="0"/>
              <a:t>2018/8/23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A9C66-7F81-D349-80F4-2645C2215A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7" y="2692444"/>
            <a:ext cx="10867490" cy="4492401"/>
          </a:xfrm>
        </p:spPr>
        <p:txBody>
          <a:bodyPr anchor="b"/>
          <a:lstStyle>
            <a:lvl1pPr>
              <a:defRPr sz="826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687" y="7227345"/>
            <a:ext cx="10867490" cy="2362447"/>
          </a:xfrm>
        </p:spPr>
        <p:txBody>
          <a:bodyPr/>
          <a:lstStyle>
            <a:lvl1pPr marL="0" indent="0">
              <a:buNone/>
              <a:defRPr sz="3307">
                <a:solidFill>
                  <a:schemeClr val="tx1"/>
                </a:solidFill>
              </a:defRPr>
            </a:lvl1pPr>
            <a:lvl2pPr marL="630022" indent="0">
              <a:buNone/>
              <a:defRPr sz="2756">
                <a:solidFill>
                  <a:schemeClr val="tx1">
                    <a:tint val="75000"/>
                  </a:schemeClr>
                </a:solidFill>
              </a:defRPr>
            </a:lvl2pPr>
            <a:lvl3pPr marL="1260043" indent="0">
              <a:buNone/>
              <a:defRPr sz="2480">
                <a:solidFill>
                  <a:schemeClr val="tx1">
                    <a:tint val="75000"/>
                  </a:schemeClr>
                </a:solidFill>
              </a:defRPr>
            </a:lvl3pPr>
            <a:lvl4pPr marL="1890065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4pPr>
            <a:lvl5pPr marL="2520086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5pPr>
            <a:lvl6pPr marL="3150108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6pPr>
            <a:lvl7pPr marL="378013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7pPr>
            <a:lvl8pPr marL="4410151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8pPr>
            <a:lvl9pPr marL="5040173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BF30A-7452-E34B-9E54-8CCFBA1533DA}" type="datetimeFigureOut">
              <a:rPr kumimoji="1" lang="zh-CN" altLang="en-US" smtClean="0"/>
              <a:t>2018/8/23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A9C66-7F81-D349-80F4-2645C2215A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249" y="2874937"/>
            <a:ext cx="5354995" cy="68523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8744" y="2874937"/>
            <a:ext cx="5354995" cy="68523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BF30A-7452-E34B-9E54-8CCFBA1533DA}" type="datetimeFigureOut">
              <a:rPr kumimoji="1" lang="zh-CN" altLang="en-US" smtClean="0"/>
              <a:t>2018/8/23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A9C66-7F81-D349-80F4-2645C2215A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574990"/>
            <a:ext cx="10867490" cy="208745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7892" y="2647443"/>
            <a:ext cx="5330385" cy="1297471"/>
          </a:xfrm>
        </p:spPr>
        <p:txBody>
          <a:bodyPr anchor="b"/>
          <a:lstStyle>
            <a:lvl1pPr marL="0" indent="0">
              <a:buNone/>
              <a:defRPr sz="3307" b="1"/>
            </a:lvl1pPr>
            <a:lvl2pPr marL="630022" indent="0">
              <a:buNone/>
              <a:defRPr sz="2756" b="1"/>
            </a:lvl2pPr>
            <a:lvl3pPr marL="1260043" indent="0">
              <a:buNone/>
              <a:defRPr sz="2480" b="1"/>
            </a:lvl3pPr>
            <a:lvl4pPr marL="1890065" indent="0">
              <a:buNone/>
              <a:defRPr sz="2205" b="1"/>
            </a:lvl4pPr>
            <a:lvl5pPr marL="2520086" indent="0">
              <a:buNone/>
              <a:defRPr sz="2205" b="1"/>
            </a:lvl5pPr>
            <a:lvl6pPr marL="3150108" indent="0">
              <a:buNone/>
              <a:defRPr sz="2205" b="1"/>
            </a:lvl6pPr>
            <a:lvl7pPr marL="3780130" indent="0">
              <a:buNone/>
              <a:defRPr sz="2205" b="1"/>
            </a:lvl7pPr>
            <a:lvl8pPr marL="4410151" indent="0">
              <a:buNone/>
              <a:defRPr sz="2205" b="1"/>
            </a:lvl8pPr>
            <a:lvl9pPr marL="5040173" indent="0">
              <a:buNone/>
              <a:defRPr sz="220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7892" y="3944914"/>
            <a:ext cx="5330385" cy="58023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8745" y="2647443"/>
            <a:ext cx="5356636" cy="1297471"/>
          </a:xfrm>
        </p:spPr>
        <p:txBody>
          <a:bodyPr anchor="b"/>
          <a:lstStyle>
            <a:lvl1pPr marL="0" indent="0">
              <a:buNone/>
              <a:defRPr sz="3307" b="1"/>
            </a:lvl1pPr>
            <a:lvl2pPr marL="630022" indent="0">
              <a:buNone/>
              <a:defRPr sz="2756" b="1"/>
            </a:lvl2pPr>
            <a:lvl3pPr marL="1260043" indent="0">
              <a:buNone/>
              <a:defRPr sz="2480" b="1"/>
            </a:lvl3pPr>
            <a:lvl4pPr marL="1890065" indent="0">
              <a:buNone/>
              <a:defRPr sz="2205" b="1"/>
            </a:lvl4pPr>
            <a:lvl5pPr marL="2520086" indent="0">
              <a:buNone/>
              <a:defRPr sz="2205" b="1"/>
            </a:lvl5pPr>
            <a:lvl6pPr marL="3150108" indent="0">
              <a:buNone/>
              <a:defRPr sz="2205" b="1"/>
            </a:lvl6pPr>
            <a:lvl7pPr marL="3780130" indent="0">
              <a:buNone/>
              <a:defRPr sz="2205" b="1"/>
            </a:lvl7pPr>
            <a:lvl8pPr marL="4410151" indent="0">
              <a:buNone/>
              <a:defRPr sz="2205" b="1"/>
            </a:lvl8pPr>
            <a:lvl9pPr marL="5040173" indent="0">
              <a:buNone/>
              <a:defRPr sz="220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8745" y="3944914"/>
            <a:ext cx="5356636" cy="58023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BF30A-7452-E34B-9E54-8CCFBA1533DA}" type="datetimeFigureOut">
              <a:rPr kumimoji="1" lang="zh-CN" altLang="en-US" smtClean="0"/>
              <a:t>2018/8/23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A9C66-7F81-D349-80F4-2645C2215A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BF30A-7452-E34B-9E54-8CCFBA1533DA}" type="datetimeFigureOut">
              <a:rPr kumimoji="1" lang="zh-CN" altLang="en-US" smtClean="0"/>
              <a:t>2018/8/23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A9C66-7F81-D349-80F4-2645C2215A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BF30A-7452-E34B-9E54-8CCFBA1533DA}" type="datetimeFigureOut">
              <a:rPr kumimoji="1" lang="zh-CN" altLang="en-US" smtClean="0"/>
              <a:t>2018/8/23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A9C66-7F81-D349-80F4-2645C2215A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719984"/>
            <a:ext cx="4063824" cy="2519945"/>
          </a:xfrm>
        </p:spPr>
        <p:txBody>
          <a:bodyPr anchor="b"/>
          <a:lstStyle>
            <a:lvl1pPr>
              <a:defRPr sz="441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6636" y="1554968"/>
            <a:ext cx="6378744" cy="7674832"/>
          </a:xfrm>
        </p:spPr>
        <p:txBody>
          <a:bodyPr/>
          <a:lstStyle>
            <a:lvl1pPr>
              <a:defRPr sz="4410"/>
            </a:lvl1pPr>
            <a:lvl2pPr>
              <a:defRPr sz="3858"/>
            </a:lvl2pPr>
            <a:lvl3pPr>
              <a:defRPr sz="3307"/>
            </a:lvl3pPr>
            <a:lvl4pPr>
              <a:defRPr sz="2756"/>
            </a:lvl4pPr>
            <a:lvl5pPr>
              <a:defRPr sz="2756"/>
            </a:lvl5pPr>
            <a:lvl6pPr>
              <a:defRPr sz="2756"/>
            </a:lvl6pPr>
            <a:lvl7pPr>
              <a:defRPr sz="2756"/>
            </a:lvl7pPr>
            <a:lvl8pPr>
              <a:defRPr sz="2756"/>
            </a:lvl8pPr>
            <a:lvl9pPr>
              <a:defRPr sz="275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7890" y="3239929"/>
            <a:ext cx="4063824" cy="6002369"/>
          </a:xfrm>
        </p:spPr>
        <p:txBody>
          <a:bodyPr/>
          <a:lstStyle>
            <a:lvl1pPr marL="0" indent="0">
              <a:buNone/>
              <a:defRPr sz="2205"/>
            </a:lvl1pPr>
            <a:lvl2pPr marL="630022" indent="0">
              <a:buNone/>
              <a:defRPr sz="1929"/>
            </a:lvl2pPr>
            <a:lvl3pPr marL="1260043" indent="0">
              <a:buNone/>
              <a:defRPr sz="1654"/>
            </a:lvl3pPr>
            <a:lvl4pPr marL="1890065" indent="0">
              <a:buNone/>
              <a:defRPr sz="1378"/>
            </a:lvl4pPr>
            <a:lvl5pPr marL="2520086" indent="0">
              <a:buNone/>
              <a:defRPr sz="1378"/>
            </a:lvl5pPr>
            <a:lvl6pPr marL="3150108" indent="0">
              <a:buNone/>
              <a:defRPr sz="1378"/>
            </a:lvl6pPr>
            <a:lvl7pPr marL="3780130" indent="0">
              <a:buNone/>
              <a:defRPr sz="1378"/>
            </a:lvl7pPr>
            <a:lvl8pPr marL="4410151" indent="0">
              <a:buNone/>
              <a:defRPr sz="1378"/>
            </a:lvl8pPr>
            <a:lvl9pPr marL="5040173" indent="0">
              <a:buNone/>
              <a:defRPr sz="1378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BF30A-7452-E34B-9E54-8CCFBA1533DA}" type="datetimeFigureOut">
              <a:rPr kumimoji="1" lang="zh-CN" altLang="en-US" smtClean="0"/>
              <a:t>2018/8/23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A9C66-7F81-D349-80F4-2645C2215A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719984"/>
            <a:ext cx="4063824" cy="2519945"/>
          </a:xfrm>
        </p:spPr>
        <p:txBody>
          <a:bodyPr anchor="b"/>
          <a:lstStyle>
            <a:lvl1pPr>
              <a:defRPr sz="441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56636" y="1554968"/>
            <a:ext cx="6378744" cy="7674832"/>
          </a:xfrm>
        </p:spPr>
        <p:txBody>
          <a:bodyPr anchor="t"/>
          <a:lstStyle>
            <a:lvl1pPr marL="0" indent="0">
              <a:buNone/>
              <a:defRPr sz="4410"/>
            </a:lvl1pPr>
            <a:lvl2pPr marL="630022" indent="0">
              <a:buNone/>
              <a:defRPr sz="3858"/>
            </a:lvl2pPr>
            <a:lvl3pPr marL="1260043" indent="0">
              <a:buNone/>
              <a:defRPr sz="3307"/>
            </a:lvl3pPr>
            <a:lvl4pPr marL="1890065" indent="0">
              <a:buNone/>
              <a:defRPr sz="2756"/>
            </a:lvl4pPr>
            <a:lvl5pPr marL="2520086" indent="0">
              <a:buNone/>
              <a:defRPr sz="2756"/>
            </a:lvl5pPr>
            <a:lvl6pPr marL="3150108" indent="0">
              <a:buNone/>
              <a:defRPr sz="2756"/>
            </a:lvl6pPr>
            <a:lvl7pPr marL="3780130" indent="0">
              <a:buNone/>
              <a:defRPr sz="2756"/>
            </a:lvl7pPr>
            <a:lvl8pPr marL="4410151" indent="0">
              <a:buNone/>
              <a:defRPr sz="2756"/>
            </a:lvl8pPr>
            <a:lvl9pPr marL="5040173" indent="0">
              <a:buNone/>
              <a:defRPr sz="2756"/>
            </a:lvl9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7890" y="3239929"/>
            <a:ext cx="4063824" cy="6002369"/>
          </a:xfrm>
        </p:spPr>
        <p:txBody>
          <a:bodyPr/>
          <a:lstStyle>
            <a:lvl1pPr marL="0" indent="0">
              <a:buNone/>
              <a:defRPr sz="2205"/>
            </a:lvl1pPr>
            <a:lvl2pPr marL="630022" indent="0">
              <a:buNone/>
              <a:defRPr sz="1929"/>
            </a:lvl2pPr>
            <a:lvl3pPr marL="1260043" indent="0">
              <a:buNone/>
              <a:defRPr sz="1654"/>
            </a:lvl3pPr>
            <a:lvl4pPr marL="1890065" indent="0">
              <a:buNone/>
              <a:defRPr sz="1378"/>
            </a:lvl4pPr>
            <a:lvl5pPr marL="2520086" indent="0">
              <a:buNone/>
              <a:defRPr sz="1378"/>
            </a:lvl5pPr>
            <a:lvl6pPr marL="3150108" indent="0">
              <a:buNone/>
              <a:defRPr sz="1378"/>
            </a:lvl6pPr>
            <a:lvl7pPr marL="3780130" indent="0">
              <a:buNone/>
              <a:defRPr sz="1378"/>
            </a:lvl7pPr>
            <a:lvl8pPr marL="4410151" indent="0">
              <a:buNone/>
              <a:defRPr sz="1378"/>
            </a:lvl8pPr>
            <a:lvl9pPr marL="5040173" indent="0">
              <a:buNone/>
              <a:defRPr sz="1378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BF30A-7452-E34B-9E54-8CCFBA1533DA}" type="datetimeFigureOut">
              <a:rPr kumimoji="1" lang="zh-CN" altLang="en-US" smtClean="0"/>
              <a:t>2018/8/23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A9C66-7F81-D349-80F4-2645C2215A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66249" y="574990"/>
            <a:ext cx="10867490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49" y="2874937"/>
            <a:ext cx="10867490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6249" y="10009783"/>
            <a:ext cx="2834997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BF30A-7452-E34B-9E54-8CCFBA1533DA}" type="datetimeFigureOut">
              <a:rPr kumimoji="1" lang="zh-CN" altLang="en-US" smtClean="0"/>
              <a:t>2018/8/23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73746" y="10009783"/>
            <a:ext cx="4252496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98742" y="10009783"/>
            <a:ext cx="2834997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AA9C66-7F81-D349-80F4-2645C2215A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1452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60043" rtl="0" eaLnBrk="1" latinLnBrk="0" hangingPunct="1">
        <a:lnSpc>
          <a:spcPct val="90000"/>
        </a:lnSpc>
        <a:spcBef>
          <a:spcPct val="0"/>
        </a:spcBef>
        <a:buNone/>
        <a:defRPr sz="606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5011" indent="-315011" algn="l" defTabSz="1260043" rtl="0" eaLnBrk="1" latinLnBrk="0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3858" kern="1200">
          <a:solidFill>
            <a:schemeClr val="tx1"/>
          </a:solidFill>
          <a:latin typeface="+mn-lt"/>
          <a:ea typeface="+mn-ea"/>
          <a:cs typeface="+mn-cs"/>
        </a:defRPr>
      </a:lvl1pPr>
      <a:lvl2pPr marL="945032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2pPr>
      <a:lvl3pPr marL="1575054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756" kern="1200">
          <a:solidFill>
            <a:schemeClr val="tx1"/>
          </a:solidFill>
          <a:latin typeface="+mn-lt"/>
          <a:ea typeface="+mn-ea"/>
          <a:cs typeface="+mn-cs"/>
        </a:defRPr>
      </a:lvl3pPr>
      <a:lvl4pPr marL="2205076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4pPr>
      <a:lvl5pPr marL="2835097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5pPr>
      <a:lvl6pPr marL="3465119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6pPr>
      <a:lvl7pPr marL="4095140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7pPr>
      <a:lvl8pPr marL="4725162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8pPr>
      <a:lvl9pPr marL="5355184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1pPr>
      <a:lvl2pPr marL="630022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2pPr>
      <a:lvl3pPr marL="1260043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3pPr>
      <a:lvl4pPr marL="1890065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4pPr>
      <a:lvl5pPr marL="2520086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5pPr>
      <a:lvl6pPr marL="3150108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6pPr>
      <a:lvl7pPr marL="3780130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7pPr>
      <a:lvl8pPr marL="4410151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8pPr>
      <a:lvl9pPr marL="5040173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jp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jp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75.png"/><Relationship Id="rId4" Type="http://schemas.openxmlformats.org/officeDocument/2006/relationships/image" Target="../media/image8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2.jp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2.jp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2.jp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09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2.jp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owerofcommunity.net/poc2017/andrew.pdf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jin_liu@mcafee.com" TargetMode="Externa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zh-CN/docs/learn/WebGL" TargetMode="External"/><Relationship Id="rId3" Type="http://schemas.openxmlformats.org/officeDocument/2006/relationships/image" Target="../media/image2.jpg"/><Relationship Id="rId7" Type="http://schemas.openxmlformats.org/officeDocument/2006/relationships/hyperlink" Target="https://developer.mozilla.org/zh-CN/docs/Web/API/Web_Audio_API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zerodayinitiative.com/advisories/ZDI-18-612/" TargetMode="External"/><Relationship Id="rId5" Type="http://schemas.openxmlformats.org/officeDocument/2006/relationships/hyperlink" Target="https://www.zerodayinitiative.com/advisories/ZDI-18-571/" TargetMode="External"/><Relationship Id="rId10" Type="http://schemas.openxmlformats.org/officeDocument/2006/relationships/hyperlink" Target="http://powerofcommunity.net/poc2017/andrew.pdf" TargetMode="External"/><Relationship Id="rId4" Type="http://schemas.openxmlformats.org/officeDocument/2006/relationships/hyperlink" Target="https://bbs.pediy.com/thread-211277.htm" TargetMode="External"/><Relationship Id="rId9" Type="http://schemas.openxmlformats.org/officeDocument/2006/relationships/hyperlink" Target="https://developer.mozilla.org/zh-CN/docs/Glossary/WebRTC" TargetMode="Externa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2"/>
          <p:cNvSpPr>
            <a:spLocks noGrp="1"/>
          </p:cNvSpPr>
          <p:nvPr>
            <p:ph type="subTitle" idx="1"/>
          </p:nvPr>
        </p:nvSpPr>
        <p:spPr>
          <a:xfrm>
            <a:off x="1470091" y="6136441"/>
            <a:ext cx="9411269" cy="2213081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4800" spc="6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Windows10</a:t>
            </a:r>
            <a:r>
              <a:rPr lang="zh-CN" altLang="en-US" sz="4800" spc="6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下</a:t>
            </a:r>
            <a:r>
              <a:rPr lang="en-US" altLang="zh-CN" sz="4800" spc="6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64</a:t>
            </a:r>
            <a:r>
              <a:rPr lang="zh-CN" altLang="en-US" sz="4800" spc="6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位</a:t>
            </a:r>
            <a:r>
              <a:rPr lang="en-US" altLang="zh-CN" sz="4800" spc="6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Edge</a:t>
            </a:r>
            <a:r>
              <a:rPr lang="zh-CN" altLang="en-US" sz="4800" spc="6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浏览器</a:t>
            </a:r>
            <a:r>
              <a:rPr lang="en-US" altLang="zh-CN" sz="4800" spc="6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UAF</a:t>
            </a:r>
            <a:r>
              <a:rPr lang="zh-CN" altLang="en-US" sz="4800" spc="6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漏洞的高级利用</a:t>
            </a:r>
            <a:endParaRPr lang="en-US" altLang="zh-CN" sz="4800" dirty="0">
              <a:solidFill>
                <a:schemeClr val="bg1"/>
              </a:solidFill>
              <a:latin typeface="Hiragino Sans GB W6" charset="-122"/>
              <a:ea typeface="Hiragino Sans GB W6" charset="-122"/>
              <a:cs typeface="Hiragino Sans GB W6" charset="-122"/>
            </a:endParaRPr>
          </a:p>
        </p:txBody>
      </p:sp>
      <p:sp>
        <p:nvSpPr>
          <p:cNvPr id="6" name="副标题 2"/>
          <p:cNvSpPr txBox="1"/>
          <p:nvPr/>
        </p:nvSpPr>
        <p:spPr>
          <a:xfrm>
            <a:off x="1470091" y="8034328"/>
            <a:ext cx="9006320" cy="630387"/>
          </a:xfrm>
          <a:prstGeom prst="rect">
            <a:avLst/>
          </a:prstGeom>
        </p:spPr>
        <p:txBody>
          <a:bodyPr vert="horz" lIns="189000" tIns="94500" rIns="189000" bIns="94500" rtlCol="0">
            <a:normAutofit fontScale="3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60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演讲人：刘金</a:t>
            </a:r>
            <a:r>
              <a:rPr lang="en-US" altLang="zh-CN" sz="60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		</a:t>
            </a:r>
            <a:r>
              <a:rPr lang="zh-CN" altLang="en-US" sz="60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公司名称：</a:t>
            </a:r>
            <a:r>
              <a:rPr lang="en-US" altLang="zh-CN" sz="60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McAfee		</a:t>
            </a:r>
            <a:r>
              <a:rPr lang="zh-CN" altLang="en-US" sz="60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职称：安全研究员</a:t>
            </a:r>
            <a:r>
              <a:rPr lang="en-US" altLang="zh-CN" sz="6000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			</a:t>
            </a:r>
            <a:endParaRPr kumimoji="1" lang="en-US" altLang="zh-CN" sz="6000" dirty="0">
              <a:solidFill>
                <a:schemeClr val="bg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1529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02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Edge </a:t>
              </a:r>
              <a:r>
                <a:rPr kumimoji="1" lang="en-US" altLang="zh-CN" sz="3600" dirty="0" err="1">
                  <a:solidFill>
                    <a:schemeClr val="bg1"/>
                  </a:solidFill>
                  <a:latin typeface="+mj-ea"/>
                  <a:ea typeface="+mj-ea"/>
                </a:rPr>
                <a:t>AudioBuffer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 UAF 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  <a:ea typeface="+mj-ea"/>
                </a:rPr>
                <a:t>漏洞分析及利用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:</a:t>
              </a:r>
              <a:r>
                <a:rPr lang="zh-CN" altLang="en-US" sz="3600" dirty="0">
                  <a:solidFill>
                    <a:schemeClr val="bg1"/>
                  </a:solidFill>
                  <a:latin typeface="+mj-ea"/>
                  <a:ea typeface="+mj-ea"/>
                </a:rPr>
                <a:t>背景知识介绍</a:t>
              </a:r>
              <a:endParaRPr kumimoji="1" lang="en-US" altLang="zh-CN" sz="3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417A97F9-A846-4DC3-A049-1BB694508F87}"/>
              </a:ext>
            </a:extLst>
          </p:cNvPr>
          <p:cNvSpPr txBox="1"/>
          <p:nvPr/>
        </p:nvSpPr>
        <p:spPr>
          <a:xfrm>
            <a:off x="1078123" y="3445112"/>
            <a:ext cx="10953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和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</a:rPr>
              <a:t>AudioBuffer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相关补丁对比如下</a:t>
            </a:r>
          </a:p>
        </p:txBody>
      </p:sp>
      <p:pic>
        <p:nvPicPr>
          <p:cNvPr id="12" name="内容占位符 6">
            <a:extLst>
              <a:ext uri="{FF2B5EF4-FFF2-40B4-BE49-F238E27FC236}">
                <a16:creationId xmlns:a16="http://schemas.microsoft.com/office/drawing/2014/main" id="{98D63D3F-1BCE-45E3-BF36-B73ABCCA36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68929" y="4814700"/>
            <a:ext cx="11371845" cy="3633442"/>
          </a:xfrm>
        </p:spPr>
      </p:pic>
    </p:spTree>
    <p:extLst>
      <p:ext uri="{BB962C8B-B14F-4D97-AF65-F5344CB8AC3E}">
        <p14:creationId xmlns:p14="http://schemas.microsoft.com/office/powerpoint/2010/main" val="1511285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02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Edge </a:t>
              </a:r>
              <a:r>
                <a:rPr kumimoji="1" lang="en-US" altLang="zh-CN" sz="3600" dirty="0" err="1">
                  <a:solidFill>
                    <a:schemeClr val="bg1"/>
                  </a:solidFill>
                  <a:latin typeface="+mj-ea"/>
                </a:rPr>
                <a:t>AudioBuffer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 UAF 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漏洞分析及利用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:</a:t>
              </a:r>
              <a:r>
                <a:rPr lang="zh-CN" altLang="en-US" sz="3600" dirty="0">
                  <a:solidFill>
                    <a:schemeClr val="bg1"/>
                  </a:solidFill>
                  <a:latin typeface="+mj-ea"/>
                </a:rPr>
                <a:t>补丁分析</a:t>
              </a:r>
              <a:endParaRPr kumimoji="1" lang="en-US" altLang="zh-CN" sz="3600" dirty="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417A97F9-A846-4DC3-A049-1BB694508F87}"/>
              </a:ext>
            </a:extLst>
          </p:cNvPr>
          <p:cNvSpPr txBox="1"/>
          <p:nvPr/>
        </p:nvSpPr>
        <p:spPr>
          <a:xfrm>
            <a:off x="1078123" y="2576791"/>
            <a:ext cx="10953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函数CDOMAudioBuffer::Var_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copyFromChannel</a:t>
            </a:r>
            <a:r>
              <a:rPr lang="zh-CN" altLang="en-US" sz="2400" dirty="0">
                <a:solidFill>
                  <a:schemeClr val="bg1"/>
                </a:solidFill>
              </a:rPr>
              <a:t>的补丁对比如下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BC30C4D-8C34-4BB6-9E4C-285B6516C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120" y="3064553"/>
            <a:ext cx="5348815" cy="597911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C65D3B8-350A-47CE-B8A1-88BC6A85C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7622" y="3064554"/>
            <a:ext cx="5348815" cy="618104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A2E0752-285F-40BC-BE9B-4A437415545B}"/>
              </a:ext>
            </a:extLst>
          </p:cNvPr>
          <p:cNvSpPr txBox="1"/>
          <p:nvPr/>
        </p:nvSpPr>
        <p:spPr>
          <a:xfrm>
            <a:off x="950208" y="9420869"/>
            <a:ext cx="5348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补丁前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7F373A9-3B79-443C-BE39-3B9547080C29}"/>
              </a:ext>
            </a:extLst>
          </p:cNvPr>
          <p:cNvSpPr txBox="1"/>
          <p:nvPr/>
        </p:nvSpPr>
        <p:spPr>
          <a:xfrm>
            <a:off x="6426935" y="9393919"/>
            <a:ext cx="5348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补丁后</a:t>
            </a:r>
          </a:p>
        </p:txBody>
      </p:sp>
    </p:spTree>
    <p:extLst>
      <p:ext uri="{BB962C8B-B14F-4D97-AF65-F5344CB8AC3E}">
        <p14:creationId xmlns:p14="http://schemas.microsoft.com/office/powerpoint/2010/main" val="2628514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02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Edge </a:t>
              </a:r>
              <a:r>
                <a:rPr kumimoji="1" lang="en-US" altLang="zh-CN" sz="3600" dirty="0" err="1">
                  <a:solidFill>
                    <a:schemeClr val="bg1"/>
                  </a:solidFill>
                  <a:latin typeface="+mj-ea"/>
                </a:rPr>
                <a:t>AudioBuffer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 UAF 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漏洞分析及利用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:</a:t>
              </a:r>
              <a:r>
                <a:rPr lang="zh-CN" altLang="en-US" sz="3600" dirty="0">
                  <a:solidFill>
                    <a:schemeClr val="bg1"/>
                  </a:solidFill>
                  <a:latin typeface="+mj-ea"/>
                </a:rPr>
                <a:t>补丁分析</a:t>
              </a:r>
              <a:endParaRPr kumimoji="1" lang="en-US" altLang="zh-CN" sz="3600" dirty="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89982370-2067-429E-AACC-FDECB524A75F}"/>
              </a:ext>
            </a:extLst>
          </p:cNvPr>
          <p:cNvSpPr/>
          <p:nvPr/>
        </p:nvSpPr>
        <p:spPr>
          <a:xfrm>
            <a:off x="1101948" y="2631944"/>
            <a:ext cx="10419915" cy="5876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audioBuf</a:t>
            </a:r>
            <a:r>
              <a:rPr kumimoji="1" lang="en-US" altLang="zh-CN" dirty="0" err="1">
                <a:solidFill>
                  <a:schemeClr val="bg1"/>
                </a:solidFill>
                <a:latin typeface="+mn-ea"/>
              </a:rPr>
              <a:t>.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copyFromChannel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(t2,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0,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0)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 有如下调用关系：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CFastDOM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::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CAudioBuffer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::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Profiler_copyFromChannel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CFastDOM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::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CAudioBuffer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::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Trampoline_copyFromChannel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+mn-ea"/>
              </a:rPr>
              <a:t>被补函数CDOMAudioBuffer::Var_copyFromChannel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endParaRPr lang="en-US" altLang="zh-CN" dirty="0">
              <a:solidFill>
                <a:schemeClr val="bg1"/>
              </a:solidFill>
              <a:latin typeface="+mn-ea"/>
            </a:endParaRPr>
          </a:p>
          <a:p>
            <a:pPr marL="742889" indent="-742889">
              <a:buAutoNum type="arabicPeriod"/>
            </a:pP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JsStaticAPI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::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DataConversion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::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VarToInt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(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两次调用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)			</a:t>
            </a:r>
          </a:p>
          <a:p>
            <a:pPr marL="742889" indent="-742889">
              <a:buAutoNum type="arabicPeriod"/>
            </a:pPr>
            <a:r>
              <a:rPr lang="en-US" altLang="zh-CN" dirty="0">
                <a:solidFill>
                  <a:schemeClr val="bg1"/>
                </a:solidFill>
                <a:latin typeface="+mn-ea"/>
              </a:rPr>
              <a:t>WTF::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JSOwnedTypedArray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&lt;1,float&gt;::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JSOwnedTypedArray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&lt;1,float&gt;</a:t>
            </a:r>
          </a:p>
          <a:p>
            <a:pPr marL="742889" indent="-742889">
              <a:buAutoNum type="arabicPeriod"/>
            </a:pP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WebCore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::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AudioBuffer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::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copyFromChannelData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B22A451-B9EE-482C-BA96-7B689388BD70}"/>
              </a:ext>
            </a:extLst>
          </p:cNvPr>
          <p:cNvCxnSpPr/>
          <p:nvPr/>
        </p:nvCxnSpPr>
        <p:spPr>
          <a:xfrm>
            <a:off x="4102909" y="3803668"/>
            <a:ext cx="0" cy="91440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3548D823-778F-4CEF-A339-CACC509A8945}"/>
              </a:ext>
            </a:extLst>
          </p:cNvPr>
          <p:cNvCxnSpPr/>
          <p:nvPr/>
        </p:nvCxnSpPr>
        <p:spPr>
          <a:xfrm>
            <a:off x="4088394" y="5073671"/>
            <a:ext cx="0" cy="91440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82CF85A2-7AC1-40C1-BB14-6E5B03CC6BB2}"/>
              </a:ext>
            </a:extLst>
          </p:cNvPr>
          <p:cNvCxnSpPr/>
          <p:nvPr/>
        </p:nvCxnSpPr>
        <p:spPr>
          <a:xfrm>
            <a:off x="4097969" y="6430753"/>
            <a:ext cx="0" cy="914400"/>
          </a:xfrm>
          <a:prstGeom prst="straightConnector1">
            <a:avLst/>
          </a:prstGeom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1869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02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Edge </a:t>
              </a:r>
              <a:r>
                <a:rPr kumimoji="1" lang="en-US" altLang="zh-CN" sz="3600" dirty="0" err="1">
                  <a:solidFill>
                    <a:schemeClr val="bg1"/>
                  </a:solidFill>
                  <a:latin typeface="+mj-ea"/>
                  <a:ea typeface="+mj-ea"/>
                </a:rPr>
                <a:t>AudioBuffer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 UAF 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  <a:ea typeface="+mj-ea"/>
                </a:rPr>
                <a:t>漏洞分析及利用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:</a:t>
              </a:r>
              <a:r>
                <a:rPr lang="zh-CN" altLang="en-US" sz="3600" dirty="0">
                  <a:solidFill>
                    <a:schemeClr val="bg1"/>
                  </a:solidFill>
                  <a:latin typeface="+mj-ea"/>
                  <a:ea typeface="+mj-ea"/>
                </a:rPr>
                <a:t>补丁分析</a:t>
              </a:r>
              <a:endParaRPr kumimoji="1" lang="en-US" altLang="zh-CN" sz="3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7687FDB-CDA0-41CB-9339-DCB845DE7341}"/>
              </a:ext>
            </a:extLst>
          </p:cNvPr>
          <p:cNvSpPr txBox="1"/>
          <p:nvPr/>
        </p:nvSpPr>
        <p:spPr>
          <a:xfrm>
            <a:off x="1078125" y="2550693"/>
            <a:ext cx="92785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+mn-ea"/>
              </a:rPr>
              <a:t>补丁前的</a:t>
            </a:r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CDOMAudioBuffer::Var_copyFromChannel</a:t>
            </a:r>
            <a:endParaRPr kumimoji="1" lang="zh-CN" altLang="en-US" sz="3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3" name="内容占位符 5">
            <a:extLst>
              <a:ext uri="{FF2B5EF4-FFF2-40B4-BE49-F238E27FC236}">
                <a16:creationId xmlns:a16="http://schemas.microsoft.com/office/drawing/2014/main" id="{B32E01EB-4470-418A-B5C3-B93B81FCF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25878" y="3688156"/>
            <a:ext cx="10953455" cy="4634657"/>
          </a:xfr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0659BBA9-993F-4F44-B4D4-F97B4F135841}"/>
              </a:ext>
            </a:extLst>
          </p:cNvPr>
          <p:cNvSpPr/>
          <p:nvPr/>
        </p:nvSpPr>
        <p:spPr>
          <a:xfrm>
            <a:off x="5831573" y="6212340"/>
            <a:ext cx="531128" cy="2799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CN" altLang="en-US" sz="7729">
              <a:solidFill>
                <a:schemeClr val="bg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656EC56-653A-45DC-8252-A7DD4E71C29A}"/>
              </a:ext>
            </a:extLst>
          </p:cNvPr>
          <p:cNvSpPr/>
          <p:nvPr/>
        </p:nvSpPr>
        <p:spPr>
          <a:xfrm>
            <a:off x="7694733" y="7056119"/>
            <a:ext cx="580588" cy="26993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CN" altLang="en-US" sz="7729">
              <a:solidFill>
                <a:schemeClr val="bg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31AE19B-E956-4C92-ABE1-52CEAF59A9DE}"/>
              </a:ext>
            </a:extLst>
          </p:cNvPr>
          <p:cNvSpPr/>
          <p:nvPr/>
        </p:nvSpPr>
        <p:spPr>
          <a:xfrm>
            <a:off x="1025879" y="3897743"/>
            <a:ext cx="1260122" cy="25530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CN" altLang="en-US" sz="7729">
              <a:solidFill>
                <a:schemeClr val="bg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2BF2007-70AE-41C9-B7A1-9A36B10E193D}"/>
              </a:ext>
            </a:extLst>
          </p:cNvPr>
          <p:cNvSpPr/>
          <p:nvPr/>
        </p:nvSpPr>
        <p:spPr>
          <a:xfrm>
            <a:off x="8896084" y="5399881"/>
            <a:ext cx="477911" cy="19319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CN" altLang="en-US" sz="7729">
              <a:solidFill>
                <a:schemeClr val="bg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A2448E6-BA70-4E9D-9B16-0F2FF324308E}"/>
              </a:ext>
            </a:extLst>
          </p:cNvPr>
          <p:cNvSpPr txBox="1"/>
          <p:nvPr/>
        </p:nvSpPr>
        <p:spPr>
          <a:xfrm>
            <a:off x="1025878" y="8424918"/>
            <a:ext cx="109534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solidFill>
                  <a:schemeClr val="bg1"/>
                </a:solidFill>
                <a:latin typeface="+mn-ea"/>
              </a:rPr>
              <a:t>v6</a:t>
            </a:r>
            <a:r>
              <a:rPr kumimoji="1" lang="zh-CN" altLang="en-US" sz="3200" dirty="0">
                <a:solidFill>
                  <a:schemeClr val="bg1"/>
                </a:solidFill>
                <a:latin typeface="+mn-ea"/>
              </a:rPr>
              <a:t>、</a:t>
            </a:r>
            <a:r>
              <a:rPr kumimoji="1" lang="en-US" altLang="zh-CN" sz="3200" dirty="0">
                <a:solidFill>
                  <a:schemeClr val="bg1"/>
                </a:solidFill>
                <a:latin typeface="+mn-ea"/>
              </a:rPr>
              <a:t>v7[2]</a:t>
            </a:r>
            <a:r>
              <a:rPr kumimoji="1" lang="zh-CN" altLang="en-US" sz="3200" dirty="0">
                <a:solidFill>
                  <a:schemeClr val="bg1"/>
                </a:solidFill>
                <a:latin typeface="+mn-ea"/>
              </a:rPr>
              <a:t>、</a:t>
            </a:r>
            <a:r>
              <a:rPr kumimoji="1" lang="en-US" altLang="zh-CN" sz="3200" dirty="0">
                <a:solidFill>
                  <a:schemeClr val="bg1"/>
                </a:solidFill>
                <a:latin typeface="+mn-ea"/>
              </a:rPr>
              <a:t>v7[3]</a:t>
            </a:r>
            <a:r>
              <a:rPr kumimoji="1" lang="zh-CN" altLang="en-US" sz="3200" dirty="0">
                <a:solidFill>
                  <a:schemeClr val="bg1"/>
                </a:solidFill>
                <a:latin typeface="+mn-ea"/>
              </a:rPr>
              <a:t>分别对应</a:t>
            </a:r>
            <a:endParaRPr kumimoji="1" lang="en-US" altLang="zh-CN" sz="3200" dirty="0">
              <a:solidFill>
                <a:schemeClr val="bg1"/>
              </a:solidFill>
              <a:latin typeface="+mn-ea"/>
            </a:endParaRPr>
          </a:p>
          <a:p>
            <a:r>
              <a:rPr lang="en-US" altLang="zh-CN" sz="3200" dirty="0" err="1">
                <a:solidFill>
                  <a:schemeClr val="bg1"/>
                </a:solidFill>
                <a:latin typeface="+mn-ea"/>
              </a:rPr>
              <a:t>audioBuf</a:t>
            </a:r>
            <a:r>
              <a:rPr kumimoji="1" lang="en-US" altLang="zh-CN" sz="3200" dirty="0" err="1">
                <a:solidFill>
                  <a:schemeClr val="bg1"/>
                </a:solidFill>
                <a:latin typeface="+mn-ea"/>
              </a:rPr>
              <a:t>.</a:t>
            </a:r>
            <a:r>
              <a:rPr lang="en-US" altLang="zh-CN" sz="3200" dirty="0" err="1">
                <a:solidFill>
                  <a:schemeClr val="bg1"/>
                </a:solidFill>
                <a:latin typeface="+mn-ea"/>
              </a:rPr>
              <a:t>copyFromChannel</a:t>
            </a:r>
            <a:r>
              <a:rPr lang="en-US" altLang="zh-CN" sz="3200" dirty="0">
                <a:solidFill>
                  <a:schemeClr val="bg1"/>
                </a:solidFill>
                <a:latin typeface="+mn-ea"/>
              </a:rPr>
              <a:t>(t2,</a:t>
            </a:r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+mn-ea"/>
              </a:rPr>
              <a:t>0,</a:t>
            </a:r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+mn-ea"/>
              </a:rPr>
              <a:t>0)</a:t>
            </a:r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中的传入参数</a:t>
            </a:r>
            <a:r>
              <a:rPr lang="en-US" altLang="zh-CN" sz="3200" dirty="0">
                <a:solidFill>
                  <a:schemeClr val="bg1"/>
                </a:solidFill>
                <a:latin typeface="+mn-ea"/>
              </a:rPr>
              <a:t>t2</a:t>
            </a:r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  <a:latin typeface="+mn-ea"/>
              </a:rPr>
              <a:t>0</a:t>
            </a:r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  <a:latin typeface="+mn-ea"/>
              </a:rPr>
              <a:t>0</a:t>
            </a:r>
            <a:endParaRPr kumimoji="1" lang="en-US" altLang="zh-CN" sz="32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72556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7" name="内容占位符 4">
            <a:extLst>
              <a:ext uri="{FF2B5EF4-FFF2-40B4-BE49-F238E27FC236}">
                <a16:creationId xmlns:a16="http://schemas.microsoft.com/office/drawing/2014/main" id="{02B59EEF-6573-4CAD-9A94-C18ABBD68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940" y="3416822"/>
            <a:ext cx="10857393" cy="3909232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02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Edge </a:t>
              </a:r>
              <a:r>
                <a:rPr kumimoji="1" lang="en-US" altLang="zh-CN" sz="3600" dirty="0" err="1">
                  <a:solidFill>
                    <a:schemeClr val="bg1"/>
                  </a:solidFill>
                  <a:latin typeface="+mj-ea"/>
                  <a:ea typeface="+mj-ea"/>
                </a:rPr>
                <a:t>AudioBuffer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 UAF 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  <a:ea typeface="+mj-ea"/>
                </a:rPr>
                <a:t>漏洞分析及利用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:</a:t>
              </a:r>
              <a:r>
                <a:rPr lang="zh-CN" altLang="en-US" sz="3600" dirty="0">
                  <a:solidFill>
                    <a:schemeClr val="bg1"/>
                  </a:solidFill>
                  <a:latin typeface="+mj-ea"/>
                  <a:ea typeface="+mj-ea"/>
                </a:rPr>
                <a:t>补丁分析</a:t>
              </a:r>
              <a:endParaRPr kumimoji="1" lang="en-US" altLang="zh-CN" sz="3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7687FDB-CDA0-41CB-9339-DCB845DE7341}"/>
              </a:ext>
            </a:extLst>
          </p:cNvPr>
          <p:cNvSpPr txBox="1"/>
          <p:nvPr/>
        </p:nvSpPr>
        <p:spPr>
          <a:xfrm>
            <a:off x="1078125" y="2550693"/>
            <a:ext cx="92785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>
                <a:solidFill>
                  <a:schemeClr val="bg1"/>
                </a:solidFill>
                <a:latin typeface="+mn-ea"/>
              </a:rPr>
              <a:t>补丁后的</a:t>
            </a:r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CDOMAudioBuffer::Var_copyFromChannel</a:t>
            </a:r>
            <a:endParaRPr kumimoji="1" lang="zh-CN" altLang="en-US" sz="3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A2448E6-BA70-4E9D-9B16-0F2FF324308E}"/>
              </a:ext>
            </a:extLst>
          </p:cNvPr>
          <p:cNvSpPr txBox="1"/>
          <p:nvPr/>
        </p:nvSpPr>
        <p:spPr>
          <a:xfrm>
            <a:off x="1025878" y="8424918"/>
            <a:ext cx="10953455" cy="1965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solidFill>
                  <a:schemeClr val="bg1"/>
                </a:solidFill>
                <a:latin typeface="+mn-ea"/>
              </a:rPr>
              <a:t>补丁把函数</a:t>
            </a:r>
            <a:r>
              <a:rPr kumimoji="1" lang="en-US" altLang="zh-CN" sz="2800" dirty="0">
                <a:solidFill>
                  <a:schemeClr val="bg1"/>
                </a:solidFill>
                <a:latin typeface="+mn-ea"/>
              </a:rPr>
              <a:t>WTF::</a:t>
            </a:r>
            <a:r>
              <a:rPr kumimoji="1" lang="en-US" altLang="zh-CN" sz="2800" dirty="0" err="1">
                <a:solidFill>
                  <a:schemeClr val="bg1"/>
                </a:solidFill>
                <a:latin typeface="+mn-ea"/>
              </a:rPr>
              <a:t>JSOwnedTypedArray</a:t>
            </a:r>
            <a:r>
              <a:rPr kumimoji="1" lang="en-US" altLang="zh-CN" sz="2800" dirty="0">
                <a:solidFill>
                  <a:schemeClr val="bg1"/>
                </a:solidFill>
                <a:latin typeface="+mn-ea"/>
              </a:rPr>
              <a:t>&lt;1,float&gt;::</a:t>
            </a:r>
            <a:r>
              <a:rPr kumimoji="1" lang="en-US" altLang="zh-CN" sz="2800" dirty="0" err="1">
                <a:solidFill>
                  <a:schemeClr val="bg1"/>
                </a:solidFill>
                <a:latin typeface="+mn-ea"/>
              </a:rPr>
              <a:t>JSOwnedTypedArray</a:t>
            </a:r>
            <a:r>
              <a:rPr kumimoji="1" lang="en-US" altLang="zh-CN" sz="2800" dirty="0">
                <a:solidFill>
                  <a:schemeClr val="bg1"/>
                </a:solidFill>
                <a:latin typeface="+mn-ea"/>
              </a:rPr>
              <a:t>&lt;1,float&gt;</a:t>
            </a:r>
            <a:r>
              <a:rPr kumimoji="1" lang="zh-CN" altLang="en-US" sz="2800" dirty="0">
                <a:solidFill>
                  <a:schemeClr val="bg1"/>
                </a:solidFill>
                <a:latin typeface="+mn-ea"/>
              </a:rPr>
              <a:t>放在了两个</a:t>
            </a:r>
            <a:r>
              <a:rPr kumimoji="1" lang="en-US" altLang="zh-CN" sz="2800" dirty="0" err="1">
                <a:solidFill>
                  <a:schemeClr val="bg1"/>
                </a:solidFill>
                <a:latin typeface="+mn-ea"/>
              </a:rPr>
              <a:t>JsStaticAPI</a:t>
            </a:r>
            <a:r>
              <a:rPr kumimoji="1" lang="en-US" altLang="zh-CN" sz="2800" dirty="0">
                <a:solidFill>
                  <a:schemeClr val="bg1"/>
                </a:solidFill>
                <a:latin typeface="+mn-ea"/>
              </a:rPr>
              <a:t>::</a:t>
            </a:r>
            <a:r>
              <a:rPr kumimoji="1" lang="en-US" altLang="zh-CN" sz="2800" dirty="0" err="1">
                <a:solidFill>
                  <a:schemeClr val="bg1"/>
                </a:solidFill>
                <a:latin typeface="+mn-ea"/>
              </a:rPr>
              <a:t>DataConversion</a:t>
            </a:r>
            <a:r>
              <a:rPr kumimoji="1" lang="en-US" altLang="zh-CN" sz="2800" dirty="0">
                <a:solidFill>
                  <a:schemeClr val="bg1"/>
                </a:solidFill>
                <a:latin typeface="+mn-ea"/>
              </a:rPr>
              <a:t>::</a:t>
            </a:r>
            <a:r>
              <a:rPr kumimoji="1" lang="en-US" altLang="zh-CN" sz="2800" dirty="0" err="1">
                <a:solidFill>
                  <a:schemeClr val="bg1"/>
                </a:solidFill>
                <a:latin typeface="+mn-ea"/>
              </a:rPr>
              <a:t>VarToInt</a:t>
            </a:r>
            <a:r>
              <a:rPr kumimoji="1" lang="zh-CN" altLang="en-US" sz="2800" dirty="0">
                <a:solidFill>
                  <a:schemeClr val="bg1"/>
                </a:solidFill>
                <a:latin typeface="+mn-ea"/>
              </a:rPr>
              <a:t>函数之后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908DDCB-B5C5-41FF-9B6E-BD02297AF11E}"/>
              </a:ext>
            </a:extLst>
          </p:cNvPr>
          <p:cNvSpPr/>
          <p:nvPr/>
        </p:nvSpPr>
        <p:spPr>
          <a:xfrm>
            <a:off x="1644497" y="5675085"/>
            <a:ext cx="9342818" cy="27521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CN" altLang="en-US" sz="7729">
              <a:solidFill>
                <a:schemeClr val="bg1"/>
              </a:solidFill>
            </a:endParaRPr>
          </a:p>
        </p:txBody>
      </p:sp>
      <p:cxnSp>
        <p:nvCxnSpPr>
          <p:cNvPr id="21" name="肘形连接符 6">
            <a:extLst>
              <a:ext uri="{FF2B5EF4-FFF2-40B4-BE49-F238E27FC236}">
                <a16:creationId xmlns:a16="http://schemas.microsoft.com/office/drawing/2014/main" id="{4D3D4FA3-007E-4378-9A6C-B96C42D98E70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 rot="16200000" flipH="1">
            <a:off x="5171946" y="7094258"/>
            <a:ext cx="2474620" cy="1867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581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02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Edge </a:t>
              </a:r>
              <a:r>
                <a:rPr kumimoji="1" lang="en-US" altLang="zh-CN" sz="3600" dirty="0" err="1">
                  <a:solidFill>
                    <a:schemeClr val="bg1"/>
                  </a:solidFill>
                  <a:latin typeface="+mj-ea"/>
                  <a:ea typeface="+mj-ea"/>
                </a:rPr>
                <a:t>AudioBuffer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 UAF 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  <a:ea typeface="+mj-ea"/>
                </a:rPr>
                <a:t>漏洞分析及利用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: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  <a:ea typeface="+mj-ea"/>
                </a:rPr>
                <a:t>漏洞</a:t>
              </a:r>
              <a:r>
                <a:rPr lang="zh-CN" altLang="en-US" sz="3600" dirty="0">
                  <a:solidFill>
                    <a:schemeClr val="bg1"/>
                  </a:solidFill>
                  <a:latin typeface="+mj-ea"/>
                  <a:ea typeface="+mj-ea"/>
                </a:rPr>
                <a:t>分析</a:t>
              </a:r>
              <a:endParaRPr kumimoji="1" lang="en-US" altLang="zh-CN" sz="3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7687FDB-CDA0-41CB-9339-DCB845DE7341}"/>
              </a:ext>
            </a:extLst>
          </p:cNvPr>
          <p:cNvSpPr txBox="1"/>
          <p:nvPr/>
        </p:nvSpPr>
        <p:spPr>
          <a:xfrm>
            <a:off x="1078125" y="2550693"/>
            <a:ext cx="10192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  <a:latin typeface="+mn-ea"/>
              </a:rPr>
              <a:t>WTF::</a:t>
            </a:r>
            <a:r>
              <a:rPr kumimoji="1" lang="en-US" altLang="zh-CN" sz="2400" dirty="0" err="1">
                <a:solidFill>
                  <a:schemeClr val="bg1"/>
                </a:solidFill>
                <a:latin typeface="+mn-ea"/>
              </a:rPr>
              <a:t>JSOwnedTypedArray</a:t>
            </a:r>
            <a:r>
              <a:rPr kumimoji="1" lang="en-US" altLang="zh-CN" sz="2400" dirty="0">
                <a:solidFill>
                  <a:schemeClr val="bg1"/>
                </a:solidFill>
                <a:latin typeface="+mn-ea"/>
              </a:rPr>
              <a:t>&lt;1,float&gt;::</a:t>
            </a:r>
            <a:r>
              <a:rPr kumimoji="1" lang="en-US" altLang="zh-CN" sz="2400" dirty="0" err="1">
                <a:solidFill>
                  <a:schemeClr val="bg1"/>
                </a:solidFill>
                <a:latin typeface="+mn-ea"/>
              </a:rPr>
              <a:t>JSOwnedTypedArray</a:t>
            </a:r>
            <a:r>
              <a:rPr kumimoji="1" lang="en-US" altLang="zh-CN" sz="2400" dirty="0">
                <a:solidFill>
                  <a:schemeClr val="bg1"/>
                </a:solidFill>
                <a:latin typeface="+mn-ea"/>
              </a:rPr>
              <a:t>&lt;1,float&gt;</a:t>
            </a:r>
            <a:r>
              <a:rPr kumimoji="1" lang="zh-CN" altLang="en-US" sz="2400" dirty="0">
                <a:solidFill>
                  <a:schemeClr val="bg1"/>
                </a:solidFill>
                <a:latin typeface="+mn-ea"/>
              </a:rPr>
              <a:t>函数作用</a:t>
            </a:r>
            <a:endParaRPr lang="zh-CN" altLang="en-US" sz="2400" dirty="0">
              <a:latin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A2448E6-BA70-4E9D-9B16-0F2FF324308E}"/>
              </a:ext>
            </a:extLst>
          </p:cNvPr>
          <p:cNvSpPr txBox="1"/>
          <p:nvPr/>
        </p:nvSpPr>
        <p:spPr>
          <a:xfrm>
            <a:off x="1025878" y="9007601"/>
            <a:ext cx="10953455" cy="114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bg1"/>
                </a:solidFill>
                <a:latin typeface="+mn-ea"/>
              </a:rPr>
              <a:t>函数</a:t>
            </a:r>
            <a:r>
              <a:rPr kumimoji="1" lang="en-US" altLang="zh-CN" sz="2400" dirty="0">
                <a:solidFill>
                  <a:schemeClr val="bg1"/>
                </a:solidFill>
                <a:latin typeface="+mn-ea"/>
              </a:rPr>
              <a:t>WTF::</a:t>
            </a:r>
            <a:r>
              <a:rPr kumimoji="1" lang="en-US" altLang="zh-CN" sz="2400" dirty="0" err="1">
                <a:solidFill>
                  <a:schemeClr val="bg1"/>
                </a:solidFill>
                <a:latin typeface="+mn-ea"/>
              </a:rPr>
              <a:t>JSOwnedTypedArray</a:t>
            </a:r>
            <a:r>
              <a:rPr kumimoji="1" lang="en-US" altLang="zh-CN" sz="2400" dirty="0">
                <a:solidFill>
                  <a:schemeClr val="bg1"/>
                </a:solidFill>
                <a:latin typeface="+mn-ea"/>
              </a:rPr>
              <a:t>&lt;1,float&gt;::</a:t>
            </a:r>
            <a:r>
              <a:rPr kumimoji="1" lang="en-US" altLang="zh-CN" sz="2400" dirty="0" err="1">
                <a:solidFill>
                  <a:schemeClr val="bg1"/>
                </a:solidFill>
                <a:latin typeface="+mn-ea"/>
              </a:rPr>
              <a:t>JSOwnedTypedArray</a:t>
            </a:r>
            <a:r>
              <a:rPr kumimoji="1" lang="en-US" altLang="zh-CN" sz="2400" dirty="0">
                <a:solidFill>
                  <a:schemeClr val="bg1"/>
                </a:solidFill>
                <a:latin typeface="+mn-ea"/>
              </a:rPr>
              <a:t>&lt;1,float&gt;</a:t>
            </a:r>
            <a:r>
              <a:rPr kumimoji="1" lang="zh-CN" altLang="en-US" sz="2400" dirty="0">
                <a:solidFill>
                  <a:schemeClr val="bg1"/>
                </a:solidFill>
                <a:latin typeface="+mn-ea"/>
              </a:rPr>
              <a:t>将</a:t>
            </a:r>
            <a:r>
              <a:rPr kumimoji="1" lang="en-US" altLang="zh-CN" sz="2400" dirty="0">
                <a:solidFill>
                  <a:schemeClr val="bg1"/>
                </a:solidFill>
                <a:latin typeface="+mn-ea"/>
              </a:rPr>
              <a:t>Float32Array</a:t>
            </a:r>
            <a:r>
              <a:rPr kumimoji="1" lang="zh-CN" altLang="en-US" sz="2400" dirty="0">
                <a:solidFill>
                  <a:schemeClr val="bg1"/>
                </a:solidFill>
                <a:latin typeface="+mn-ea"/>
              </a:rPr>
              <a:t>的</a:t>
            </a:r>
            <a:r>
              <a:rPr kumimoji="1" lang="en-US" altLang="zh-CN" sz="2400" dirty="0">
                <a:solidFill>
                  <a:schemeClr val="bg1"/>
                </a:solidFill>
                <a:latin typeface="+mn-ea"/>
              </a:rPr>
              <a:t>buffer</a:t>
            </a:r>
            <a:r>
              <a:rPr kumimoji="1" lang="zh-CN" altLang="en-US" sz="2400" dirty="0">
                <a:solidFill>
                  <a:schemeClr val="bg1"/>
                </a:solidFill>
                <a:latin typeface="+mn-ea"/>
              </a:rPr>
              <a:t>和长度缓存到栈上的自己的数据结构中</a:t>
            </a:r>
            <a:endParaRPr lang="zh-CN" altLang="en-US" sz="2400" dirty="0">
              <a:latin typeface="+mn-ea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3C92C1C-8D8C-4ABC-8437-90146AE64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128" y="6526173"/>
            <a:ext cx="7122444" cy="236518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1F745D3-03DC-47B1-8389-7270BEC22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128" y="3051471"/>
            <a:ext cx="8414216" cy="1091921"/>
          </a:xfrm>
          <a:prstGeom prst="rect">
            <a:avLst/>
          </a:prstGeom>
        </p:spPr>
      </p:pic>
      <p:pic>
        <p:nvPicPr>
          <p:cNvPr id="14" name="内容占位符 32">
            <a:extLst>
              <a:ext uri="{FF2B5EF4-FFF2-40B4-BE49-F238E27FC236}">
                <a16:creationId xmlns:a16="http://schemas.microsoft.com/office/drawing/2014/main" id="{36523010-5620-4494-B517-FEEAF08963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078126" y="4134307"/>
            <a:ext cx="7122446" cy="2391866"/>
          </a:xfr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30E982CB-36F0-4498-88E8-1D1F26D1EBEB}"/>
              </a:ext>
            </a:extLst>
          </p:cNvPr>
          <p:cNvSpPr/>
          <p:nvPr/>
        </p:nvSpPr>
        <p:spPr>
          <a:xfrm>
            <a:off x="3044198" y="4574185"/>
            <a:ext cx="2541261" cy="22652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CN" altLang="en-US" sz="7729">
              <a:solidFill>
                <a:schemeClr val="bg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9796821-6738-49EC-8F54-39A2F4C256ED}"/>
              </a:ext>
            </a:extLst>
          </p:cNvPr>
          <p:cNvSpPr/>
          <p:nvPr/>
        </p:nvSpPr>
        <p:spPr>
          <a:xfrm>
            <a:off x="5637706" y="4355285"/>
            <a:ext cx="2541261" cy="22652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CN" altLang="en-US" sz="7729">
              <a:solidFill>
                <a:schemeClr val="bg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778DA84-39CC-4B38-A38C-C15608977FE2}"/>
              </a:ext>
            </a:extLst>
          </p:cNvPr>
          <p:cNvSpPr/>
          <p:nvPr/>
        </p:nvSpPr>
        <p:spPr>
          <a:xfrm>
            <a:off x="3044197" y="7183486"/>
            <a:ext cx="2541261" cy="22652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CN" altLang="en-US" sz="7729">
              <a:solidFill>
                <a:schemeClr val="bg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11DC0AA-02D8-4DA5-88BE-466A566D3826}"/>
              </a:ext>
            </a:extLst>
          </p:cNvPr>
          <p:cNvSpPr/>
          <p:nvPr/>
        </p:nvSpPr>
        <p:spPr>
          <a:xfrm>
            <a:off x="5637705" y="7382489"/>
            <a:ext cx="2541261" cy="22652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CN" altLang="en-US" sz="7729">
              <a:solidFill>
                <a:schemeClr val="bg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A2EA9F3-8C78-4654-ABAB-EDAF405D185B}"/>
              </a:ext>
            </a:extLst>
          </p:cNvPr>
          <p:cNvSpPr txBox="1"/>
          <p:nvPr/>
        </p:nvSpPr>
        <p:spPr>
          <a:xfrm>
            <a:off x="8529231" y="4931050"/>
            <a:ext cx="4335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  <a:latin typeface="+mn-ea"/>
              </a:rPr>
              <a:t>Float32Array</a:t>
            </a:r>
            <a:r>
              <a:rPr kumimoji="1" lang="zh-CN" altLang="en-US" sz="2800" dirty="0">
                <a:solidFill>
                  <a:schemeClr val="bg1"/>
                </a:solidFill>
                <a:latin typeface="+mn-ea"/>
              </a:rPr>
              <a:t>的</a:t>
            </a:r>
            <a:r>
              <a:rPr kumimoji="1" lang="en-US" altLang="zh-CN" sz="2800" dirty="0">
                <a:solidFill>
                  <a:schemeClr val="bg1"/>
                </a:solidFill>
                <a:latin typeface="+mn-ea"/>
              </a:rPr>
              <a:t>buffer</a:t>
            </a:r>
            <a:endParaRPr kumimoji="1" lang="zh-CN" altLang="en-US" sz="2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9DA0449-DE57-43E4-83F2-8CBB482F0190}"/>
              </a:ext>
            </a:extLst>
          </p:cNvPr>
          <p:cNvSpPr txBox="1"/>
          <p:nvPr/>
        </p:nvSpPr>
        <p:spPr>
          <a:xfrm>
            <a:off x="8449879" y="6127077"/>
            <a:ext cx="3633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  <a:latin typeface="+mn-ea"/>
              </a:rPr>
              <a:t>Float32Array</a:t>
            </a:r>
            <a:r>
              <a:rPr kumimoji="1" lang="zh-CN" altLang="en-US" sz="2800" dirty="0">
                <a:solidFill>
                  <a:schemeClr val="bg1"/>
                </a:solidFill>
                <a:latin typeface="+mn-ea"/>
              </a:rPr>
              <a:t>的</a:t>
            </a:r>
            <a:r>
              <a:rPr kumimoji="1" lang="en-US" altLang="zh-CN" sz="2800" dirty="0">
                <a:solidFill>
                  <a:schemeClr val="bg1"/>
                </a:solidFill>
                <a:latin typeface="+mn-ea"/>
              </a:rPr>
              <a:t>length</a:t>
            </a:r>
            <a:endParaRPr kumimoji="1" lang="zh-CN" altLang="en-US" sz="28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7E698FEE-87C4-4FD5-B9CE-5FABA0EA33C9}"/>
              </a:ext>
            </a:extLst>
          </p:cNvPr>
          <p:cNvCxnSpPr>
            <a:cxnSpLocks/>
            <a:stCxn id="16" idx="3"/>
            <a:endCxn id="24" idx="0"/>
          </p:cNvCxnSpPr>
          <p:nvPr/>
        </p:nvCxnSpPr>
        <p:spPr>
          <a:xfrm>
            <a:off x="8178967" y="4468545"/>
            <a:ext cx="2517988" cy="462505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B28DA393-D501-472E-9EFE-12AFE78AED3B}"/>
              </a:ext>
            </a:extLst>
          </p:cNvPr>
          <p:cNvCxnSpPr>
            <a:cxnSpLocks/>
            <a:stCxn id="22" idx="3"/>
            <a:endCxn id="24" idx="2"/>
          </p:cNvCxnSpPr>
          <p:nvPr/>
        </p:nvCxnSpPr>
        <p:spPr>
          <a:xfrm flipV="1">
            <a:off x="8178966" y="5454270"/>
            <a:ext cx="2517989" cy="204147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连接符: 肘形 30">
            <a:extLst>
              <a:ext uri="{FF2B5EF4-FFF2-40B4-BE49-F238E27FC236}">
                <a16:creationId xmlns:a16="http://schemas.microsoft.com/office/drawing/2014/main" id="{DCF08F1A-4D7A-4953-AF48-60BE13C12439}"/>
              </a:ext>
            </a:extLst>
          </p:cNvPr>
          <p:cNvCxnSpPr>
            <a:cxnSpLocks/>
            <a:stCxn id="15" idx="2"/>
            <a:endCxn id="25" idx="0"/>
          </p:cNvCxnSpPr>
          <p:nvPr/>
        </p:nvCxnSpPr>
        <p:spPr>
          <a:xfrm rot="16200000" flipH="1">
            <a:off x="6627655" y="2487879"/>
            <a:ext cx="1326372" cy="59520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D04D3AE9-DC8F-425D-AFB6-787904036A60}"/>
              </a:ext>
            </a:extLst>
          </p:cNvPr>
          <p:cNvCxnSpPr>
            <a:cxnSpLocks/>
            <a:stCxn id="19" idx="2"/>
            <a:endCxn id="25" idx="2"/>
          </p:cNvCxnSpPr>
          <p:nvPr/>
        </p:nvCxnSpPr>
        <p:spPr>
          <a:xfrm rot="5400000" flipH="1" flipV="1">
            <a:off x="6910985" y="4054139"/>
            <a:ext cx="759709" cy="5952025"/>
          </a:xfrm>
          <a:prstGeom prst="bentConnector3">
            <a:avLst>
              <a:gd name="adj1" fmla="val -3009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852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02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Edge </a:t>
              </a:r>
              <a:r>
                <a:rPr kumimoji="1" lang="en-US" altLang="zh-CN" sz="3600" dirty="0" err="1">
                  <a:solidFill>
                    <a:schemeClr val="bg1"/>
                  </a:solidFill>
                  <a:latin typeface="+mj-ea"/>
                  <a:ea typeface="+mj-ea"/>
                </a:rPr>
                <a:t>AudioBuffer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 UAF 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  <a:ea typeface="+mj-ea"/>
                </a:rPr>
                <a:t>漏洞分析及利用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: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  <a:ea typeface="+mj-ea"/>
                </a:rPr>
                <a:t>漏洞</a:t>
              </a:r>
              <a:r>
                <a:rPr lang="zh-CN" altLang="en-US" sz="3600" dirty="0">
                  <a:solidFill>
                    <a:schemeClr val="bg1"/>
                  </a:solidFill>
                  <a:latin typeface="+mj-ea"/>
                  <a:ea typeface="+mj-ea"/>
                </a:rPr>
                <a:t>分析</a:t>
              </a:r>
              <a:endParaRPr kumimoji="1" lang="en-US" altLang="zh-CN" sz="3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3A39A4E2-63A6-43FA-AD13-0F63EE64DB3D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8" name="内容占位符 6">
            <a:extLst>
              <a:ext uri="{FF2B5EF4-FFF2-40B4-BE49-F238E27FC236}">
                <a16:creationId xmlns:a16="http://schemas.microsoft.com/office/drawing/2014/main" id="{8BE71998-29F7-430D-8F03-2753C6EC0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129" y="3059210"/>
            <a:ext cx="6188203" cy="2594512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7B3875A5-01C0-46B2-AD33-6506D0BE57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328" y="5696651"/>
            <a:ext cx="6243803" cy="1895159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BE902DC9-CECC-45CE-B0CB-A4E52FC0C581}"/>
              </a:ext>
            </a:extLst>
          </p:cNvPr>
          <p:cNvSpPr txBox="1"/>
          <p:nvPr/>
        </p:nvSpPr>
        <p:spPr>
          <a:xfrm>
            <a:off x="1078125" y="2558882"/>
            <a:ext cx="10627776" cy="43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solidFill>
                  <a:schemeClr val="bg1"/>
                </a:solidFill>
                <a:latin typeface="+mn-ea"/>
              </a:rPr>
              <a:t>JsStaticAPI</a:t>
            </a:r>
            <a:r>
              <a:rPr kumimoji="1" lang="en-US" altLang="zh-CN" dirty="0">
                <a:solidFill>
                  <a:schemeClr val="bg1"/>
                </a:solidFill>
                <a:latin typeface="+mn-ea"/>
              </a:rPr>
              <a:t>::</a:t>
            </a:r>
            <a:r>
              <a:rPr kumimoji="1" lang="en-US" altLang="zh-CN" dirty="0" err="1">
                <a:solidFill>
                  <a:schemeClr val="bg1"/>
                </a:solidFill>
                <a:latin typeface="+mn-ea"/>
              </a:rPr>
              <a:t>DataConversion</a:t>
            </a:r>
            <a:r>
              <a:rPr kumimoji="1" lang="en-US" altLang="zh-CN" dirty="0">
                <a:solidFill>
                  <a:schemeClr val="bg1"/>
                </a:solidFill>
                <a:latin typeface="+mn-ea"/>
              </a:rPr>
              <a:t>::</a:t>
            </a:r>
            <a:r>
              <a:rPr kumimoji="1" lang="en-US" altLang="zh-CN" dirty="0" err="1">
                <a:solidFill>
                  <a:schemeClr val="bg1"/>
                </a:solidFill>
                <a:latin typeface="+mn-ea"/>
              </a:rPr>
              <a:t>VarToInt</a:t>
            </a:r>
            <a:r>
              <a:rPr kumimoji="1" lang="zh-CN" altLang="en-US" dirty="0">
                <a:solidFill>
                  <a:schemeClr val="bg1"/>
                </a:solidFill>
                <a:latin typeface="+mn-ea"/>
              </a:rPr>
              <a:t>函数作用</a:t>
            </a:r>
            <a:endParaRPr lang="zh-CN" altLang="en-US" dirty="0">
              <a:latin typeface="+mn-ea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7CCB2451-25AB-43A9-8CEA-2B7E3D3497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4131" y="3055404"/>
            <a:ext cx="4765248" cy="1265348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ED9A3ECB-CAAA-4B64-B634-2C9C14889A49}"/>
              </a:ext>
            </a:extLst>
          </p:cNvPr>
          <p:cNvSpPr/>
          <p:nvPr/>
        </p:nvSpPr>
        <p:spPr>
          <a:xfrm>
            <a:off x="9279735" y="3694569"/>
            <a:ext cx="1940715" cy="23385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CN" altLang="en-US" sz="7729">
              <a:solidFill>
                <a:schemeClr val="bg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17C86CD-F3E9-4B48-8341-A195DCB6C81F}"/>
              </a:ext>
            </a:extLst>
          </p:cNvPr>
          <p:cNvSpPr/>
          <p:nvPr/>
        </p:nvSpPr>
        <p:spPr>
          <a:xfrm>
            <a:off x="9279735" y="3932694"/>
            <a:ext cx="1940715" cy="23385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CN" altLang="en-US" sz="7729">
              <a:solidFill>
                <a:schemeClr val="bg1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6104AE9-C20A-49A3-8CBA-E484CDDB8A50}"/>
              </a:ext>
            </a:extLst>
          </p:cNvPr>
          <p:cNvSpPr/>
          <p:nvPr/>
        </p:nvSpPr>
        <p:spPr>
          <a:xfrm>
            <a:off x="4172230" y="3543299"/>
            <a:ext cx="514070" cy="24824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CN" altLang="en-US" sz="7729">
              <a:solidFill>
                <a:schemeClr val="bg1"/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DEABE3B-98FD-4C4B-A572-FBD17FA3D97E}"/>
              </a:ext>
            </a:extLst>
          </p:cNvPr>
          <p:cNvSpPr/>
          <p:nvPr/>
        </p:nvSpPr>
        <p:spPr>
          <a:xfrm>
            <a:off x="5391430" y="4067875"/>
            <a:ext cx="514070" cy="24824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CN" altLang="en-US" sz="7729">
              <a:solidFill>
                <a:schemeClr val="bg1"/>
              </a:solidFill>
            </a:endParaRPr>
          </a:p>
        </p:txBody>
      </p: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9E8E8862-A097-4200-AA4E-0091EF42E10A}"/>
              </a:ext>
            </a:extLst>
          </p:cNvPr>
          <p:cNvCxnSpPr>
            <a:stCxn id="35" idx="1"/>
            <a:endCxn id="37" idx="3"/>
          </p:cNvCxnSpPr>
          <p:nvPr/>
        </p:nvCxnSpPr>
        <p:spPr>
          <a:xfrm rot="10800000">
            <a:off x="4686301" y="3667421"/>
            <a:ext cx="4593435" cy="144074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FB1B2CAE-DE05-4D89-A49B-404671F2D7EA}"/>
              </a:ext>
            </a:extLst>
          </p:cNvPr>
          <p:cNvCxnSpPr>
            <a:stCxn id="36" idx="1"/>
            <a:endCxn id="38" idx="3"/>
          </p:cNvCxnSpPr>
          <p:nvPr/>
        </p:nvCxnSpPr>
        <p:spPr>
          <a:xfrm rot="10800000" flipV="1">
            <a:off x="5905501" y="4049619"/>
            <a:ext cx="3374235" cy="142377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8867790F-0B53-47A8-895A-90AF8925330D}"/>
              </a:ext>
            </a:extLst>
          </p:cNvPr>
          <p:cNvSpPr/>
          <p:nvPr/>
        </p:nvSpPr>
        <p:spPr>
          <a:xfrm>
            <a:off x="727888" y="8872151"/>
            <a:ext cx="10860005" cy="1061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3223">
              <a:lnSpc>
                <a:spcPct val="150000"/>
              </a:lnSpc>
            </a:pPr>
            <a:r>
              <a:rPr kumimoji="1" lang="zh-CN" altLang="en-US" dirty="0">
                <a:solidFill>
                  <a:schemeClr val="bg1"/>
                </a:solidFill>
                <a:latin typeface="+mn-ea"/>
              </a:rPr>
              <a:t>函数</a:t>
            </a:r>
            <a:r>
              <a:rPr kumimoji="1" lang="en-US" altLang="zh-CN" dirty="0" err="1">
                <a:solidFill>
                  <a:schemeClr val="bg1"/>
                </a:solidFill>
                <a:latin typeface="+mn-ea"/>
              </a:rPr>
              <a:t>JsStaticAPI</a:t>
            </a:r>
            <a:r>
              <a:rPr kumimoji="1" lang="en-US" altLang="zh-CN" dirty="0">
                <a:solidFill>
                  <a:schemeClr val="bg1"/>
                </a:solidFill>
                <a:latin typeface="+mn-ea"/>
              </a:rPr>
              <a:t>::</a:t>
            </a:r>
            <a:r>
              <a:rPr kumimoji="1" lang="en-US" altLang="zh-CN" dirty="0" err="1">
                <a:solidFill>
                  <a:schemeClr val="bg1"/>
                </a:solidFill>
                <a:latin typeface="+mn-ea"/>
              </a:rPr>
              <a:t>DataConversion</a:t>
            </a:r>
            <a:r>
              <a:rPr kumimoji="1" lang="en-US" altLang="zh-CN" dirty="0">
                <a:solidFill>
                  <a:schemeClr val="bg1"/>
                </a:solidFill>
                <a:latin typeface="+mn-ea"/>
              </a:rPr>
              <a:t>::</a:t>
            </a:r>
            <a:r>
              <a:rPr kumimoji="1" lang="en-US" altLang="zh-CN" dirty="0" err="1">
                <a:solidFill>
                  <a:schemeClr val="bg1"/>
                </a:solidFill>
                <a:latin typeface="+mn-ea"/>
              </a:rPr>
              <a:t>VarToInt</a:t>
            </a:r>
            <a:r>
              <a:rPr kumimoji="1" lang="zh-CN" altLang="en-US" dirty="0">
                <a:solidFill>
                  <a:schemeClr val="bg1"/>
                </a:solidFill>
                <a:latin typeface="+mn-ea"/>
              </a:rPr>
              <a:t>会处理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audioBuf</a:t>
            </a:r>
            <a:r>
              <a:rPr kumimoji="1" lang="en-US" altLang="zh-CN" dirty="0" err="1">
                <a:solidFill>
                  <a:schemeClr val="bg1"/>
                </a:solidFill>
                <a:latin typeface="+mn-ea"/>
              </a:rPr>
              <a:t>.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copyFromChannel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(t2,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obj,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0)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的后两个输入参数，当参数为对象时会尝试转化为整数，如果已经是整数则返回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010ED81F-0B8E-4D55-8597-A255BDF2C3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1851" y="7356332"/>
            <a:ext cx="6246179" cy="386732"/>
          </a:xfrm>
          <a:prstGeom prst="rect">
            <a:avLst/>
          </a:prstGeom>
        </p:spPr>
      </p:pic>
      <p:cxnSp>
        <p:nvCxnSpPr>
          <p:cNvPr id="49" name="连接符: 肘形 48">
            <a:extLst>
              <a:ext uri="{FF2B5EF4-FFF2-40B4-BE49-F238E27FC236}">
                <a16:creationId xmlns:a16="http://schemas.microsoft.com/office/drawing/2014/main" id="{F4C28A03-E52A-4B46-8B32-53E88FEE8A2F}"/>
              </a:ext>
            </a:extLst>
          </p:cNvPr>
          <p:cNvCxnSpPr>
            <a:cxnSpLocks/>
            <a:stCxn id="35" idx="3"/>
            <a:endCxn id="47" idx="3"/>
          </p:cNvCxnSpPr>
          <p:nvPr/>
        </p:nvCxnSpPr>
        <p:spPr>
          <a:xfrm flipH="1">
            <a:off x="4659067" y="3811495"/>
            <a:ext cx="6561383" cy="3823244"/>
          </a:xfrm>
          <a:prstGeom prst="bentConnector3">
            <a:avLst>
              <a:gd name="adj1" fmla="val -348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3302C874-D1C6-4E8B-B364-CF2B9D62CFC4}"/>
              </a:ext>
            </a:extLst>
          </p:cNvPr>
          <p:cNvSpPr/>
          <p:nvPr/>
        </p:nvSpPr>
        <p:spPr>
          <a:xfrm>
            <a:off x="1078125" y="7524250"/>
            <a:ext cx="3580942" cy="22097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CN" altLang="en-US" sz="7729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768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D228B60F-5ECA-4100-A423-EB0E0793AD8A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02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Edge </a:t>
              </a:r>
              <a:r>
                <a:rPr kumimoji="1" lang="en-US" altLang="zh-CN" sz="3600" dirty="0" err="1">
                  <a:solidFill>
                    <a:schemeClr val="bg1"/>
                  </a:solidFill>
                  <a:latin typeface="+mj-ea"/>
                  <a:ea typeface="+mj-ea"/>
                </a:rPr>
                <a:t>AudioBuffer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 UAF 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  <a:ea typeface="+mj-ea"/>
                </a:rPr>
                <a:t>漏洞分析及利用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: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  <a:ea typeface="+mj-ea"/>
                </a:rPr>
                <a:t>漏洞</a:t>
              </a:r>
              <a:r>
                <a:rPr lang="zh-CN" altLang="en-US" sz="3600" dirty="0">
                  <a:solidFill>
                    <a:schemeClr val="bg1"/>
                  </a:solidFill>
                  <a:latin typeface="+mj-ea"/>
                  <a:ea typeface="+mj-ea"/>
                </a:rPr>
                <a:t>分析</a:t>
              </a:r>
              <a:endParaRPr kumimoji="1" lang="en-US" altLang="zh-CN" sz="3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C6FE69EA-3BF7-45EE-9300-381C9FAF3E1C}"/>
              </a:ext>
            </a:extLst>
          </p:cNvPr>
          <p:cNvSpPr/>
          <p:nvPr/>
        </p:nvSpPr>
        <p:spPr>
          <a:xfrm>
            <a:off x="1078124" y="2550693"/>
            <a:ext cx="10953455" cy="6683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>
                <a:solidFill>
                  <a:schemeClr val="bg1"/>
                </a:solidFill>
                <a:latin typeface="+mn-ea"/>
              </a:rPr>
              <a:t>猜测</a:t>
            </a:r>
            <a:r>
              <a:rPr kumimoji="1" lang="en-US" altLang="zh-CN" sz="2400" dirty="0">
                <a:solidFill>
                  <a:schemeClr val="bg1"/>
                </a:solidFill>
                <a:latin typeface="+mn-ea"/>
              </a:rPr>
              <a:t>UAF</a:t>
            </a:r>
            <a:r>
              <a:rPr kumimoji="1" lang="zh-CN" altLang="en-US" sz="2400" dirty="0">
                <a:solidFill>
                  <a:schemeClr val="bg1"/>
                </a:solidFill>
                <a:latin typeface="+mn-ea"/>
              </a:rPr>
              <a:t>漏洞触发思路</a:t>
            </a:r>
            <a:endParaRPr kumimoji="1" lang="en-US" altLang="zh-CN" sz="24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kumimoji="1" lang="en-US" altLang="zh-CN" sz="24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solidFill>
                  <a:schemeClr val="bg1"/>
                </a:solidFill>
                <a:latin typeface="+mn-ea"/>
              </a:rPr>
              <a:t>1.</a:t>
            </a:r>
            <a:r>
              <a:rPr kumimoji="1" lang="zh-CN" altLang="en-US" sz="2400" dirty="0">
                <a:solidFill>
                  <a:schemeClr val="bg1"/>
                </a:solidFill>
                <a:latin typeface="+mn-ea"/>
              </a:rPr>
              <a:t> 函数</a:t>
            </a:r>
            <a:r>
              <a:rPr kumimoji="1" lang="en-US" altLang="zh-CN" sz="2400" dirty="0">
                <a:solidFill>
                  <a:schemeClr val="bg1"/>
                </a:solidFill>
                <a:latin typeface="+mn-ea"/>
              </a:rPr>
              <a:t>WTF::</a:t>
            </a:r>
            <a:r>
              <a:rPr kumimoji="1" lang="en-US" altLang="zh-CN" sz="2400" dirty="0" err="1">
                <a:solidFill>
                  <a:schemeClr val="bg1"/>
                </a:solidFill>
                <a:latin typeface="+mn-ea"/>
              </a:rPr>
              <a:t>JSOwnedTypedArray</a:t>
            </a:r>
            <a:r>
              <a:rPr kumimoji="1" lang="en-US" altLang="zh-CN" sz="2400" dirty="0">
                <a:solidFill>
                  <a:schemeClr val="bg1"/>
                </a:solidFill>
                <a:latin typeface="+mn-ea"/>
              </a:rPr>
              <a:t>&lt;1,float&gt;::</a:t>
            </a:r>
            <a:r>
              <a:rPr kumimoji="1" lang="en-US" altLang="zh-CN" sz="2400" dirty="0" err="1">
                <a:solidFill>
                  <a:schemeClr val="bg1"/>
                </a:solidFill>
                <a:latin typeface="+mn-ea"/>
              </a:rPr>
              <a:t>JSOwnedTypedArray</a:t>
            </a:r>
            <a:r>
              <a:rPr kumimoji="1" lang="en-US" altLang="zh-CN" sz="2400" dirty="0">
                <a:solidFill>
                  <a:schemeClr val="bg1"/>
                </a:solidFill>
                <a:latin typeface="+mn-ea"/>
              </a:rPr>
              <a:t>&lt;1,float&gt;</a:t>
            </a:r>
            <a:r>
              <a:rPr kumimoji="1" lang="zh-CN" altLang="en-US" sz="2400" dirty="0">
                <a:solidFill>
                  <a:schemeClr val="bg1"/>
                </a:solidFill>
                <a:latin typeface="+mn-ea"/>
              </a:rPr>
              <a:t> 会被第一个调用，会缓存浮点数组的</a:t>
            </a:r>
            <a:r>
              <a:rPr kumimoji="1" lang="en-US" altLang="zh-CN" sz="2400" dirty="0">
                <a:solidFill>
                  <a:schemeClr val="bg1"/>
                </a:solidFill>
                <a:latin typeface="+mn-ea"/>
              </a:rPr>
              <a:t>buffer</a:t>
            </a:r>
            <a:r>
              <a:rPr kumimoji="1" lang="zh-CN" altLang="en-US" sz="2400" dirty="0">
                <a:solidFill>
                  <a:schemeClr val="bg1"/>
                </a:solidFill>
                <a:latin typeface="+mn-ea"/>
              </a:rPr>
              <a:t>在自己栈上的数据结构</a:t>
            </a:r>
            <a:endParaRPr kumimoji="1" lang="en-US" altLang="zh-CN" sz="24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solidFill>
                  <a:schemeClr val="bg1"/>
                </a:solidFill>
                <a:latin typeface="+mn-ea"/>
              </a:rPr>
              <a:t>2.</a:t>
            </a:r>
            <a:r>
              <a:rPr kumimoji="1" lang="zh-CN" altLang="en-US" sz="2400" dirty="0">
                <a:solidFill>
                  <a:schemeClr val="bg1"/>
                </a:solidFill>
                <a:latin typeface="+mn-ea"/>
              </a:rPr>
              <a:t> 可以重载在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</a:rPr>
              <a:t>audioBuf</a:t>
            </a:r>
            <a:r>
              <a:rPr kumimoji="1" lang="en-US" altLang="zh-CN" sz="2400" dirty="0" err="1">
                <a:solidFill>
                  <a:schemeClr val="bg1"/>
                </a:solidFill>
                <a:latin typeface="+mn-ea"/>
              </a:rPr>
              <a:t>.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</a:rPr>
              <a:t>copyFromChannel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(t2,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obj,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0) 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中后两个参数中任一个的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</a:rPr>
              <a:t>valueOf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()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方法。当传入一个动态对象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obj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时，函数</a:t>
            </a:r>
            <a:r>
              <a:rPr kumimoji="1" lang="en-US" altLang="zh-CN" sz="2400" dirty="0" err="1">
                <a:solidFill>
                  <a:schemeClr val="bg1"/>
                </a:solidFill>
                <a:latin typeface="+mn-ea"/>
              </a:rPr>
              <a:t>JsStaticAPI</a:t>
            </a:r>
            <a:r>
              <a:rPr kumimoji="1" lang="en-US" altLang="zh-CN" sz="2400" dirty="0">
                <a:solidFill>
                  <a:schemeClr val="bg1"/>
                </a:solidFill>
                <a:latin typeface="+mn-ea"/>
              </a:rPr>
              <a:t>::</a:t>
            </a:r>
            <a:r>
              <a:rPr kumimoji="1" lang="en-US" altLang="zh-CN" sz="2400" dirty="0" err="1">
                <a:solidFill>
                  <a:schemeClr val="bg1"/>
                </a:solidFill>
                <a:latin typeface="+mn-ea"/>
              </a:rPr>
              <a:t>DataConversion</a:t>
            </a:r>
            <a:r>
              <a:rPr kumimoji="1" lang="en-US" altLang="zh-CN" sz="2400" dirty="0">
                <a:solidFill>
                  <a:schemeClr val="bg1"/>
                </a:solidFill>
                <a:latin typeface="+mn-ea"/>
              </a:rPr>
              <a:t>::</a:t>
            </a:r>
            <a:r>
              <a:rPr kumimoji="1" lang="en-US" altLang="zh-CN" sz="2400" dirty="0" err="1">
                <a:solidFill>
                  <a:schemeClr val="bg1"/>
                </a:solidFill>
                <a:latin typeface="+mn-ea"/>
              </a:rPr>
              <a:t>VarToInt</a:t>
            </a:r>
            <a:r>
              <a:rPr kumimoji="1" lang="zh-CN" altLang="en-US" sz="2400" dirty="0">
                <a:solidFill>
                  <a:schemeClr val="bg1"/>
                </a:solidFill>
                <a:latin typeface="+mn-ea"/>
              </a:rPr>
              <a:t>会尝试进行转化为整数，调用重载的</a:t>
            </a:r>
            <a:r>
              <a:rPr kumimoji="1" lang="en-US" altLang="zh-CN" sz="2400" dirty="0" err="1">
                <a:solidFill>
                  <a:schemeClr val="bg1"/>
                </a:solidFill>
                <a:latin typeface="+mn-ea"/>
              </a:rPr>
              <a:t>valueOf</a:t>
            </a:r>
            <a:r>
              <a:rPr kumimoji="1" lang="zh-CN" altLang="en-US" sz="2400" dirty="0">
                <a:solidFill>
                  <a:schemeClr val="bg1"/>
                </a:solidFill>
                <a:latin typeface="+mn-ea"/>
              </a:rPr>
              <a:t>方法。</a:t>
            </a:r>
            <a:endParaRPr kumimoji="1" lang="en-US" altLang="zh-CN" sz="24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400" dirty="0">
                <a:solidFill>
                  <a:schemeClr val="bg1"/>
                </a:solidFill>
                <a:latin typeface="+mn-ea"/>
              </a:rPr>
              <a:t>3. </a:t>
            </a:r>
            <a:r>
              <a:rPr kumimoji="1" lang="zh-CN" altLang="en-US" sz="2400" dirty="0">
                <a:solidFill>
                  <a:schemeClr val="bg1"/>
                </a:solidFill>
                <a:latin typeface="+mn-ea"/>
              </a:rPr>
              <a:t>在执行重载的回调函数</a:t>
            </a:r>
            <a:r>
              <a:rPr kumimoji="1" lang="en-US" altLang="zh-CN" sz="2400" dirty="0" err="1">
                <a:solidFill>
                  <a:schemeClr val="bg1"/>
                </a:solidFill>
                <a:latin typeface="+mn-ea"/>
              </a:rPr>
              <a:t>valueOf</a:t>
            </a:r>
            <a:r>
              <a:rPr kumimoji="1" lang="zh-CN" altLang="en-US" sz="2400" dirty="0">
                <a:solidFill>
                  <a:schemeClr val="bg1"/>
                </a:solidFill>
                <a:latin typeface="+mn-ea"/>
              </a:rPr>
              <a:t>时，</a:t>
            </a:r>
            <a:r>
              <a:rPr kumimoji="1" lang="en-US" altLang="zh-CN" sz="2400" dirty="0" err="1">
                <a:solidFill>
                  <a:schemeClr val="bg1"/>
                </a:solidFill>
                <a:latin typeface="+mn-ea"/>
              </a:rPr>
              <a:t>dettach</a:t>
            </a:r>
            <a:r>
              <a:rPr kumimoji="1" lang="zh-CN" altLang="en-US" sz="2400" dirty="0">
                <a:solidFill>
                  <a:schemeClr val="bg1"/>
                </a:solidFill>
                <a:latin typeface="+mn-ea"/>
              </a:rPr>
              <a:t>掉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浮点数组的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buffer</a:t>
            </a:r>
            <a:r>
              <a:rPr kumimoji="1" lang="zh-CN" altLang="en-US" sz="2400" dirty="0">
                <a:solidFill>
                  <a:schemeClr val="bg1"/>
                </a:solidFill>
                <a:latin typeface="+mn-ea"/>
              </a:rPr>
              <a:t>，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那么执行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</a:rPr>
              <a:t>copyFromChannel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后，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</a:rPr>
              <a:t>AudioBuffer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指定频道中的数据会被拷贝至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</a:rPr>
              <a:t>dettach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的数据结构处，导致程序崩溃。</a:t>
            </a:r>
            <a:endParaRPr kumimoji="1" lang="en-US" altLang="zh-CN" sz="24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kumimoji="1" lang="zh-CN" altLang="en-US" sz="24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74440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D228B60F-5ECA-4100-A423-EB0E0793AD8A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02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Edge </a:t>
              </a:r>
              <a:r>
                <a:rPr kumimoji="1" lang="en-US" altLang="zh-CN" sz="3600" dirty="0" err="1">
                  <a:solidFill>
                    <a:schemeClr val="bg1"/>
                  </a:solidFill>
                  <a:latin typeface="+mj-ea"/>
                  <a:ea typeface="+mj-ea"/>
                </a:rPr>
                <a:t>AudioBuffer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 UAF 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  <a:ea typeface="+mj-ea"/>
                </a:rPr>
                <a:t>漏洞分析及利用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: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  <a:ea typeface="+mj-ea"/>
                </a:rPr>
                <a:t>漏洞</a:t>
              </a:r>
              <a:r>
                <a:rPr lang="zh-CN" altLang="en-US" sz="3600" dirty="0">
                  <a:solidFill>
                    <a:schemeClr val="bg1"/>
                  </a:solidFill>
                  <a:latin typeface="+mj-ea"/>
                  <a:ea typeface="+mj-ea"/>
                </a:rPr>
                <a:t>分析</a:t>
              </a:r>
              <a:endParaRPr kumimoji="1" lang="en-US" altLang="zh-CN" sz="3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C6FE69EA-3BF7-45EE-9300-381C9FAF3E1C}"/>
              </a:ext>
            </a:extLst>
          </p:cNvPr>
          <p:cNvSpPr/>
          <p:nvPr/>
        </p:nvSpPr>
        <p:spPr>
          <a:xfrm>
            <a:off x="1078124" y="2550693"/>
            <a:ext cx="10953455" cy="7848302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+mn-ea"/>
              </a:rPr>
              <a:t>漏洞触发代码示例</a:t>
            </a:r>
            <a:endParaRPr kumimoji="1" lang="en-US" altLang="zh-CN" sz="2400" dirty="0">
              <a:solidFill>
                <a:schemeClr val="bg1"/>
              </a:solidFill>
              <a:latin typeface="+mn-ea"/>
            </a:endParaRPr>
          </a:p>
          <a:p>
            <a:r>
              <a:rPr kumimoji="1" lang="en-US" altLang="zh-CN" sz="2400" dirty="0">
                <a:solidFill>
                  <a:schemeClr val="bg1"/>
                </a:solidFill>
                <a:latin typeface="+mn-ea"/>
              </a:rPr>
              <a:t>var t2 = new Float32Array(0x20000); </a:t>
            </a:r>
          </a:p>
          <a:p>
            <a:r>
              <a:rPr kumimoji="1" lang="en-US" altLang="zh-CN" sz="2400" dirty="0">
                <a:solidFill>
                  <a:schemeClr val="bg1"/>
                </a:solidFill>
                <a:latin typeface="+mn-ea"/>
              </a:rPr>
              <a:t>ta = new Uint8Array(t2.buffer);</a:t>
            </a:r>
          </a:p>
          <a:p>
            <a:r>
              <a:rPr kumimoji="1" lang="en-US" altLang="zh-CN" sz="2400" dirty="0">
                <a:solidFill>
                  <a:schemeClr val="bg1"/>
                </a:solidFill>
                <a:latin typeface="+mn-ea"/>
              </a:rPr>
              <a:t>for (</a:t>
            </a:r>
            <a:r>
              <a:rPr kumimoji="1" lang="en-US" altLang="zh-CN" sz="2400" dirty="0" err="1">
                <a:solidFill>
                  <a:schemeClr val="bg1"/>
                </a:solidFill>
                <a:latin typeface="+mn-ea"/>
              </a:rPr>
              <a:t>i</a:t>
            </a:r>
            <a:r>
              <a:rPr kumimoji="1" lang="en-US" altLang="zh-CN" sz="2400" dirty="0">
                <a:solidFill>
                  <a:schemeClr val="bg1"/>
                </a:solidFill>
                <a:latin typeface="+mn-ea"/>
              </a:rPr>
              <a:t>=0;i&lt;t2.length;i++)</a:t>
            </a:r>
          </a:p>
          <a:p>
            <a:r>
              <a:rPr kumimoji="1" lang="en-US" altLang="zh-CN" sz="2400" dirty="0">
                <a:solidFill>
                  <a:schemeClr val="bg1"/>
                </a:solidFill>
                <a:latin typeface="+mn-ea"/>
              </a:rPr>
              <a:t>t2[</a:t>
            </a:r>
            <a:r>
              <a:rPr kumimoji="1" lang="en-US" altLang="zh-CN" sz="2400" dirty="0" err="1">
                <a:solidFill>
                  <a:schemeClr val="bg1"/>
                </a:solidFill>
                <a:latin typeface="+mn-ea"/>
              </a:rPr>
              <a:t>i</a:t>
            </a:r>
            <a:r>
              <a:rPr kumimoji="1" lang="en-US" altLang="zh-CN" sz="2400" dirty="0">
                <a:solidFill>
                  <a:schemeClr val="bg1"/>
                </a:solidFill>
                <a:latin typeface="+mn-ea"/>
              </a:rPr>
              <a:t>] = 0x66;	</a:t>
            </a:r>
          </a:p>
          <a:p>
            <a:r>
              <a:rPr kumimoji="1" lang="en-US" altLang="zh-CN" sz="2400" dirty="0">
                <a:solidFill>
                  <a:schemeClr val="bg1"/>
                </a:solidFill>
                <a:latin typeface="+mn-ea"/>
              </a:rPr>
              <a:t>………</a:t>
            </a:r>
          </a:p>
          <a:p>
            <a:r>
              <a:rPr kumimoji="1" lang="en-US" altLang="zh-CN" sz="2400" dirty="0">
                <a:solidFill>
                  <a:schemeClr val="bg1"/>
                </a:solidFill>
                <a:latin typeface="+mn-ea"/>
              </a:rPr>
              <a:t>var t</a:t>
            </a:r>
            <a:r>
              <a:rPr kumimoji="1" lang="zh-CN" altLang="en-US" sz="2400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  <a:latin typeface="+mn-ea"/>
              </a:rPr>
              <a:t>=</a:t>
            </a:r>
            <a:r>
              <a:rPr kumimoji="1" lang="zh-CN" altLang="en-US" sz="24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</a:rPr>
              <a:t>audioBuf</a:t>
            </a:r>
            <a:r>
              <a:rPr kumimoji="1" lang="en-US" altLang="zh-CN" sz="2400" dirty="0" err="1">
                <a:solidFill>
                  <a:schemeClr val="bg1"/>
                </a:solidFill>
                <a:latin typeface="+mn-ea"/>
              </a:rPr>
              <a:t>.getChannelData</a:t>
            </a:r>
            <a:r>
              <a:rPr kumimoji="1" lang="en-US" altLang="zh-CN" sz="2400" dirty="0">
                <a:solidFill>
                  <a:schemeClr val="bg1"/>
                </a:solidFill>
                <a:latin typeface="+mn-ea"/>
              </a:rPr>
              <a:t>(0);</a:t>
            </a:r>
          </a:p>
          <a:p>
            <a:r>
              <a:rPr kumimoji="1" lang="en-US" altLang="zh-CN" sz="2400" dirty="0">
                <a:solidFill>
                  <a:schemeClr val="bg1"/>
                </a:solidFill>
                <a:latin typeface="+mn-ea"/>
              </a:rPr>
              <a:t>var ta2 = new Uint8Array(</a:t>
            </a:r>
            <a:r>
              <a:rPr kumimoji="1" lang="en-US" altLang="zh-CN" sz="2400" dirty="0" err="1">
                <a:solidFill>
                  <a:schemeClr val="bg1"/>
                </a:solidFill>
                <a:latin typeface="+mn-ea"/>
              </a:rPr>
              <a:t>t.buffer</a:t>
            </a:r>
            <a:r>
              <a:rPr kumimoji="1" lang="en-US" altLang="zh-CN" sz="2400" dirty="0">
                <a:solidFill>
                  <a:schemeClr val="bg1"/>
                </a:solidFill>
                <a:latin typeface="+mn-ea"/>
              </a:rPr>
              <a:t>);</a:t>
            </a:r>
          </a:p>
          <a:p>
            <a:r>
              <a:rPr kumimoji="1" lang="en-US" altLang="zh-CN" sz="2400" dirty="0">
                <a:solidFill>
                  <a:schemeClr val="bg1"/>
                </a:solidFill>
                <a:latin typeface="+mn-ea"/>
              </a:rPr>
              <a:t>for (</a:t>
            </a:r>
            <a:r>
              <a:rPr kumimoji="1" lang="en-US" altLang="zh-CN" sz="2400" dirty="0" err="1">
                <a:solidFill>
                  <a:schemeClr val="bg1"/>
                </a:solidFill>
                <a:latin typeface="+mn-ea"/>
              </a:rPr>
              <a:t>i</a:t>
            </a:r>
            <a:r>
              <a:rPr kumimoji="1" lang="en-US" altLang="zh-CN" sz="2400" dirty="0">
                <a:solidFill>
                  <a:schemeClr val="bg1"/>
                </a:solidFill>
                <a:latin typeface="+mn-ea"/>
              </a:rPr>
              <a:t>=0;i&lt;ta2.length;i++)</a:t>
            </a:r>
          </a:p>
          <a:p>
            <a:r>
              <a:rPr kumimoji="1" lang="en-US" altLang="zh-CN" sz="2400" dirty="0">
                <a:solidFill>
                  <a:schemeClr val="bg1"/>
                </a:solidFill>
                <a:latin typeface="+mn-ea"/>
              </a:rPr>
              <a:t>ta2[</a:t>
            </a:r>
            <a:r>
              <a:rPr kumimoji="1" lang="en-US" altLang="zh-CN" sz="2400" dirty="0" err="1">
                <a:solidFill>
                  <a:schemeClr val="bg1"/>
                </a:solidFill>
                <a:latin typeface="+mn-ea"/>
              </a:rPr>
              <a:t>i</a:t>
            </a:r>
            <a:r>
              <a:rPr kumimoji="1" lang="en-US" altLang="zh-CN" sz="2400" dirty="0">
                <a:solidFill>
                  <a:schemeClr val="bg1"/>
                </a:solidFill>
                <a:latin typeface="+mn-ea"/>
              </a:rPr>
              <a:t>] = 0x77;</a:t>
            </a:r>
          </a:p>
          <a:p>
            <a:r>
              <a:rPr lang="en-US" altLang="zh-CN" sz="2400" dirty="0" err="1">
                <a:solidFill>
                  <a:schemeClr val="bg1"/>
                </a:solidFill>
                <a:latin typeface="+mn-ea"/>
              </a:rPr>
              <a:t>audioBuf</a:t>
            </a:r>
            <a:r>
              <a:rPr kumimoji="1" lang="en-US" altLang="zh-CN" sz="2400" dirty="0" err="1">
                <a:solidFill>
                  <a:schemeClr val="bg1"/>
                </a:solidFill>
                <a:latin typeface="+mn-ea"/>
              </a:rPr>
              <a:t>.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</a:rPr>
              <a:t>copyFromChannel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(t2,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obj,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0);</a:t>
            </a:r>
          </a:p>
          <a:p>
            <a:endParaRPr lang="en-US" altLang="zh-CN" sz="2400" dirty="0">
              <a:solidFill>
                <a:schemeClr val="bg1"/>
              </a:solidFill>
              <a:latin typeface="+mn-ea"/>
            </a:endParaRPr>
          </a:p>
          <a:p>
            <a:endParaRPr lang="en-US" altLang="zh-CN" sz="2400" dirty="0">
              <a:solidFill>
                <a:schemeClr val="bg1"/>
              </a:solidFill>
              <a:latin typeface="+mn-ea"/>
            </a:endParaRPr>
          </a:p>
          <a:p>
            <a:endParaRPr lang="en-US" altLang="zh-CN" sz="2400" dirty="0">
              <a:solidFill>
                <a:schemeClr val="bg1"/>
              </a:solidFill>
              <a:latin typeface="+mn-ea"/>
            </a:endParaRPr>
          </a:p>
          <a:p>
            <a:endParaRPr lang="en-US" altLang="zh-CN" sz="2400" dirty="0">
              <a:solidFill>
                <a:schemeClr val="bg1"/>
              </a:solidFill>
              <a:latin typeface="+mn-ea"/>
            </a:endParaRPr>
          </a:p>
          <a:p>
            <a:endParaRPr lang="en-US" altLang="zh-CN" sz="2400" dirty="0">
              <a:solidFill>
                <a:schemeClr val="bg1"/>
              </a:solidFill>
              <a:latin typeface="+mn-ea"/>
            </a:endParaRPr>
          </a:p>
          <a:p>
            <a:endParaRPr lang="en-US" altLang="zh-CN" sz="2400" dirty="0">
              <a:solidFill>
                <a:schemeClr val="bg1"/>
              </a:solidFill>
              <a:latin typeface="+mn-ea"/>
            </a:endParaRPr>
          </a:p>
          <a:p>
            <a:endParaRPr lang="en-US" altLang="zh-CN" sz="2400" dirty="0">
              <a:solidFill>
                <a:schemeClr val="bg1"/>
              </a:solidFill>
              <a:latin typeface="+mn-ea"/>
            </a:endParaRPr>
          </a:p>
          <a:p>
            <a:endParaRPr lang="en-US" altLang="zh-CN" sz="2400" dirty="0">
              <a:solidFill>
                <a:schemeClr val="bg1"/>
              </a:solidFill>
              <a:latin typeface="+mn-ea"/>
            </a:endParaRPr>
          </a:p>
          <a:p>
            <a:endParaRPr lang="en-US" altLang="zh-CN" sz="2400" dirty="0">
              <a:solidFill>
                <a:schemeClr val="bg1"/>
              </a:solidFill>
              <a:latin typeface="+mn-ea"/>
            </a:endParaRPr>
          </a:p>
          <a:p>
            <a:endParaRPr lang="en-US" altLang="zh-CN" sz="2400" dirty="0">
              <a:solidFill>
                <a:schemeClr val="bg1"/>
              </a:solidFill>
              <a:latin typeface="+mn-ea"/>
            </a:endParaRPr>
          </a:p>
          <a:p>
            <a:r>
              <a:rPr kumimoji="1" lang="en-US" altLang="zh-CN" sz="2400" dirty="0">
                <a:solidFill>
                  <a:schemeClr val="bg1"/>
                </a:solidFill>
                <a:latin typeface="+mn-ea"/>
              </a:rPr>
              <a:t>………</a:t>
            </a:r>
          </a:p>
          <a:p>
            <a:r>
              <a:rPr kumimoji="1" lang="en-US" altLang="zh-CN" sz="2400" dirty="0" err="1">
                <a:solidFill>
                  <a:schemeClr val="bg1"/>
                </a:solidFill>
                <a:latin typeface="+mn-ea"/>
              </a:rPr>
              <a:t>obj.valueOf</a:t>
            </a:r>
            <a:r>
              <a:rPr kumimoji="1" lang="en-US" altLang="zh-CN" sz="2400" dirty="0">
                <a:solidFill>
                  <a:schemeClr val="bg1"/>
                </a:solidFill>
                <a:latin typeface="+mn-ea"/>
              </a:rPr>
              <a:t> = function()</a:t>
            </a:r>
          </a:p>
          <a:p>
            <a:r>
              <a:rPr kumimoji="1" lang="en-US" altLang="zh-CN" sz="2400" dirty="0">
                <a:solidFill>
                  <a:schemeClr val="bg1"/>
                </a:solidFill>
                <a:latin typeface="+mn-ea"/>
              </a:rPr>
              <a:t>{		</a:t>
            </a:r>
          </a:p>
          <a:p>
            <a:r>
              <a:rPr kumimoji="1" lang="en-US" altLang="zh-CN" sz="2400" dirty="0">
                <a:solidFill>
                  <a:schemeClr val="bg1"/>
                </a:solidFill>
                <a:latin typeface="+mn-ea"/>
              </a:rPr>
              <a:t>work = new Worker(null);</a:t>
            </a:r>
          </a:p>
          <a:p>
            <a:r>
              <a:rPr kumimoji="1" lang="en-US" altLang="zh-CN" sz="2400" dirty="0" err="1">
                <a:solidFill>
                  <a:schemeClr val="bg1"/>
                </a:solidFill>
                <a:latin typeface="+mn-ea"/>
              </a:rPr>
              <a:t>work.postMessage</a:t>
            </a:r>
            <a:r>
              <a:rPr kumimoji="1" lang="en-US" altLang="zh-CN" sz="2400" dirty="0">
                <a:solidFill>
                  <a:schemeClr val="bg1"/>
                </a:solidFill>
                <a:latin typeface="+mn-ea"/>
              </a:rPr>
              <a:t>(”66", [t2.buffer]);</a:t>
            </a:r>
          </a:p>
          <a:p>
            <a:r>
              <a:rPr kumimoji="1" lang="en-US" altLang="zh-CN" sz="2400" dirty="0">
                <a:solidFill>
                  <a:schemeClr val="bg1"/>
                </a:solidFill>
                <a:latin typeface="+mn-ea"/>
              </a:rPr>
              <a:t>//Free</a:t>
            </a:r>
            <a:r>
              <a:rPr kumimoji="1" lang="zh-CN" altLang="en-US" sz="2400" dirty="0">
                <a:solidFill>
                  <a:schemeClr val="bg1"/>
                </a:solidFill>
                <a:latin typeface="+mn-ea"/>
              </a:rPr>
              <a:t>浮点数组的</a:t>
            </a:r>
            <a:r>
              <a:rPr kumimoji="1" lang="en-US" altLang="zh-CN" sz="2400" dirty="0">
                <a:solidFill>
                  <a:schemeClr val="bg1"/>
                </a:solidFill>
                <a:latin typeface="+mn-ea"/>
              </a:rPr>
              <a:t>buffer</a:t>
            </a:r>
          </a:p>
          <a:p>
            <a:r>
              <a:rPr kumimoji="1" lang="en-US" altLang="zh-CN" sz="2400" dirty="0" err="1">
                <a:solidFill>
                  <a:schemeClr val="bg1"/>
                </a:solidFill>
                <a:latin typeface="+mn-ea"/>
              </a:rPr>
              <a:t>work.terminate</a:t>
            </a:r>
            <a:r>
              <a:rPr kumimoji="1" lang="en-US" altLang="zh-CN" sz="2400" dirty="0">
                <a:solidFill>
                  <a:schemeClr val="bg1"/>
                </a:solidFill>
                <a:latin typeface="+mn-ea"/>
              </a:rPr>
              <a:t>();	</a:t>
            </a:r>
          </a:p>
          <a:p>
            <a:r>
              <a:rPr kumimoji="1" lang="en-US" altLang="zh-CN" sz="2400" dirty="0">
                <a:solidFill>
                  <a:schemeClr val="bg1"/>
                </a:solidFill>
                <a:latin typeface="+mn-ea"/>
              </a:rPr>
              <a:t>work = null;</a:t>
            </a:r>
          </a:p>
          <a:p>
            <a:r>
              <a:rPr kumimoji="1" lang="en-US" altLang="zh-CN" sz="2400" dirty="0">
                <a:solidFill>
                  <a:schemeClr val="bg1"/>
                </a:solidFill>
                <a:latin typeface="+mn-ea"/>
              </a:rPr>
              <a:t>………</a:t>
            </a:r>
          </a:p>
          <a:p>
            <a:endParaRPr kumimoji="1" lang="zh-CN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44230BE-8100-49A2-93AC-10926FA52A60}"/>
              </a:ext>
            </a:extLst>
          </p:cNvPr>
          <p:cNvSpPr/>
          <p:nvPr/>
        </p:nvSpPr>
        <p:spPr>
          <a:xfrm flipV="1">
            <a:off x="6522709" y="4000362"/>
            <a:ext cx="4685389" cy="44561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CN" altLang="en-US" sz="7729">
              <a:solidFill>
                <a:schemeClr val="bg1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B6F02E9-D698-4CCA-B616-B246B0686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124" y="6767385"/>
            <a:ext cx="9627975" cy="243028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23B2FAC-9FB7-48F6-81D4-495AE51457E4}"/>
              </a:ext>
            </a:extLst>
          </p:cNvPr>
          <p:cNvSpPr txBox="1"/>
          <p:nvPr/>
        </p:nvSpPr>
        <p:spPr>
          <a:xfrm>
            <a:off x="1078125" y="9354001"/>
            <a:ext cx="1247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chemeClr val="bg1"/>
                </a:solidFill>
                <a:latin typeface="+mn-ea"/>
              </a:rPr>
              <a:t>copyFromChannel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将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ta2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数据拷贝到被释放的内存区域，程序崩溃</a:t>
            </a:r>
            <a:endParaRPr kumimoji="1" lang="zh-CN" altLang="en-US" sz="2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4198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D228B60F-5ECA-4100-A423-EB0E0793AD8A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02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Edge </a:t>
              </a:r>
              <a:r>
                <a:rPr kumimoji="1" lang="en-US" altLang="zh-CN" sz="3600" dirty="0" err="1">
                  <a:solidFill>
                    <a:schemeClr val="bg1"/>
                  </a:solidFill>
                  <a:latin typeface="+mj-ea"/>
                  <a:ea typeface="+mj-ea"/>
                </a:rPr>
                <a:t>AudioBuffer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 UAF 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  <a:ea typeface="+mj-ea"/>
                </a:rPr>
                <a:t>漏洞分析及利用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: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  <a:ea typeface="+mj-ea"/>
                </a:rPr>
                <a:t>漏洞</a:t>
              </a:r>
              <a:r>
                <a:rPr lang="zh-CN" altLang="en-US" sz="3600" dirty="0">
                  <a:solidFill>
                    <a:schemeClr val="bg1"/>
                  </a:solidFill>
                  <a:latin typeface="+mj-ea"/>
                  <a:ea typeface="+mj-ea"/>
                </a:rPr>
                <a:t>利用</a:t>
              </a:r>
              <a:endParaRPr kumimoji="1" lang="en-US" altLang="zh-CN" sz="3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C6FE69EA-3BF7-45EE-9300-381C9FAF3E1C}"/>
              </a:ext>
            </a:extLst>
          </p:cNvPr>
          <p:cNvSpPr/>
          <p:nvPr/>
        </p:nvSpPr>
        <p:spPr>
          <a:xfrm>
            <a:off x="1052036" y="2584359"/>
            <a:ext cx="10953455" cy="2677656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</a:rPr>
              <a:t>漏洞利用思路</a:t>
            </a:r>
            <a:endParaRPr kumimoji="1" lang="en-US" altLang="zh-CN" sz="2400" dirty="0">
              <a:solidFill>
                <a:schemeClr val="bg1"/>
              </a:solidFill>
            </a:endParaRPr>
          </a:p>
          <a:p>
            <a:endParaRPr kumimoji="1" lang="en-US" altLang="zh-CN" sz="2400" dirty="0">
              <a:solidFill>
                <a:schemeClr val="bg1"/>
              </a:solidFill>
            </a:endParaRPr>
          </a:p>
          <a:p>
            <a:r>
              <a:rPr kumimoji="1" lang="zh-CN" altLang="en-US" sz="2400" dirty="0">
                <a:solidFill>
                  <a:schemeClr val="bg1"/>
                </a:solidFill>
              </a:rPr>
              <a:t>这种情况下，可以考虑通过整数数组对象的</a:t>
            </a:r>
            <a:r>
              <a:rPr kumimoji="1" lang="en-US" altLang="zh-CN" sz="2400" dirty="0">
                <a:solidFill>
                  <a:schemeClr val="bg1"/>
                </a:solidFill>
              </a:rPr>
              <a:t>segment</a:t>
            </a:r>
            <a:r>
              <a:rPr kumimoji="1" lang="zh-CN" altLang="en-US" sz="2400" dirty="0">
                <a:solidFill>
                  <a:schemeClr val="bg1"/>
                </a:solidFill>
              </a:rPr>
              <a:t>占位，原因如下</a:t>
            </a:r>
            <a:endParaRPr kumimoji="1" lang="en-US" altLang="zh-CN" sz="2400" dirty="0">
              <a:solidFill>
                <a:schemeClr val="bg1"/>
              </a:solidFill>
            </a:endParaRPr>
          </a:p>
          <a:p>
            <a:r>
              <a:rPr kumimoji="1" lang="en-US" altLang="zh-CN" sz="2400" dirty="0">
                <a:solidFill>
                  <a:schemeClr val="bg1"/>
                </a:solidFill>
              </a:rPr>
              <a:t>1. </a:t>
            </a:r>
            <a:r>
              <a:rPr lang="zh-CN" altLang="en-US" sz="2400" dirty="0">
                <a:solidFill>
                  <a:schemeClr val="bg1"/>
                </a:solidFill>
              </a:rPr>
              <a:t>可以控制拷贝过去的数据和拷贝的偏移</a:t>
            </a:r>
            <a:endParaRPr kumimoji="1" lang="en-US" altLang="zh-CN" sz="2400" dirty="0">
              <a:solidFill>
                <a:schemeClr val="bg1"/>
              </a:solidFill>
            </a:endParaRPr>
          </a:p>
          <a:p>
            <a:r>
              <a:rPr kumimoji="1" lang="en-US" altLang="zh-CN" sz="2400" dirty="0">
                <a:solidFill>
                  <a:schemeClr val="bg1"/>
                </a:solidFill>
              </a:rPr>
              <a:t>2. </a:t>
            </a:r>
            <a:r>
              <a:rPr lang="zh-CN" altLang="en-US" sz="2400" dirty="0">
                <a:solidFill>
                  <a:schemeClr val="bg1"/>
                </a:solidFill>
              </a:rPr>
              <a:t>可以通过内存对齐使释放的</a:t>
            </a:r>
            <a:r>
              <a:rPr lang="en-US" altLang="zh-CN" sz="2400" dirty="0">
                <a:solidFill>
                  <a:schemeClr val="bg1"/>
                </a:solidFill>
              </a:rPr>
              <a:t>buffer</a:t>
            </a:r>
            <a:r>
              <a:rPr lang="zh-CN" altLang="en-US" sz="2400" dirty="0">
                <a:solidFill>
                  <a:schemeClr val="bg1"/>
                </a:solidFill>
              </a:rPr>
              <a:t>空间和占位的</a:t>
            </a:r>
            <a:r>
              <a:rPr lang="en-US" altLang="zh-CN" sz="2400" dirty="0">
                <a:solidFill>
                  <a:schemeClr val="bg1"/>
                </a:solidFill>
              </a:rPr>
              <a:t>segment</a:t>
            </a:r>
            <a:r>
              <a:rPr lang="zh-CN" altLang="en-US" sz="2400" dirty="0">
                <a:solidFill>
                  <a:schemeClr val="bg1"/>
                </a:solidFill>
              </a:rPr>
              <a:t>对齐</a:t>
            </a:r>
            <a:endParaRPr kumimoji="1" lang="en-US" altLang="zh-CN" sz="2400" dirty="0">
              <a:solidFill>
                <a:schemeClr val="bg1"/>
              </a:solidFill>
            </a:endParaRPr>
          </a:p>
          <a:p>
            <a:r>
              <a:rPr kumimoji="1" lang="en-US" altLang="zh-CN" sz="2400" dirty="0">
                <a:solidFill>
                  <a:schemeClr val="bg1"/>
                </a:solidFill>
              </a:rPr>
              <a:t>3. </a:t>
            </a:r>
            <a:r>
              <a:rPr lang="zh-CN" altLang="en-US" sz="2400" dirty="0">
                <a:solidFill>
                  <a:schemeClr val="bg1"/>
                </a:solidFill>
              </a:rPr>
              <a:t>可以精确覆盖</a:t>
            </a:r>
            <a:r>
              <a:rPr kumimoji="1" lang="en-US" altLang="zh-CN" sz="2400" dirty="0" err="1">
                <a:solidFill>
                  <a:schemeClr val="bg1"/>
                </a:solidFill>
              </a:rPr>
              <a:t>segment.length</a:t>
            </a:r>
            <a:r>
              <a:rPr kumimoji="1" lang="zh-CN" altLang="en-US" sz="2400" dirty="0">
                <a:solidFill>
                  <a:schemeClr val="bg1"/>
                </a:solidFill>
              </a:rPr>
              <a:t> 和</a:t>
            </a:r>
            <a:r>
              <a:rPr kumimoji="1" lang="en-US" altLang="zh-CN" sz="2400" dirty="0" err="1">
                <a:solidFill>
                  <a:schemeClr val="bg1"/>
                </a:solidFill>
              </a:rPr>
              <a:t>segment.size</a:t>
            </a:r>
            <a:endParaRPr kumimoji="1" lang="en-US" altLang="zh-CN" sz="2400" dirty="0">
              <a:solidFill>
                <a:schemeClr val="bg1"/>
              </a:solidFill>
            </a:endParaRPr>
          </a:p>
          <a:p>
            <a:r>
              <a:rPr kumimoji="1" lang="en-US" altLang="zh-CN" sz="2400" dirty="0">
                <a:solidFill>
                  <a:schemeClr val="bg1"/>
                </a:solidFill>
              </a:rPr>
              <a:t>4.</a:t>
            </a:r>
            <a:r>
              <a:rPr kumimoji="1" lang="zh-CN" altLang="en-US" sz="2400" dirty="0">
                <a:solidFill>
                  <a:schemeClr val="bg1"/>
                </a:solidFill>
              </a:rPr>
              <a:t> 修改过后的占位</a:t>
            </a:r>
            <a:r>
              <a:rPr kumimoji="1" lang="en-US" altLang="zh-CN" sz="2400" dirty="0">
                <a:solidFill>
                  <a:schemeClr val="bg1"/>
                </a:solidFill>
              </a:rPr>
              <a:t>segment</a:t>
            </a:r>
            <a:r>
              <a:rPr kumimoji="1" lang="zh-CN" altLang="en-US" sz="2400" dirty="0">
                <a:solidFill>
                  <a:schemeClr val="bg1"/>
                </a:solidFill>
              </a:rPr>
              <a:t>可以越界读写从而实现相对地址读写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7A5CAB8-B3B0-4B90-80A9-14596950F55E}"/>
              </a:ext>
            </a:extLst>
          </p:cNvPr>
          <p:cNvSpPr/>
          <p:nvPr/>
        </p:nvSpPr>
        <p:spPr>
          <a:xfrm>
            <a:off x="1078125" y="6055076"/>
            <a:ext cx="510677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var t</a:t>
            </a:r>
            <a:r>
              <a:rPr kumimoji="1" lang="zh-CN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</a:rPr>
              <a:t>=</a:t>
            </a:r>
            <a:r>
              <a:rPr kumimoji="1"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audioBuf</a:t>
            </a:r>
            <a:r>
              <a:rPr kumimoji="1" lang="en-US" altLang="zh-CN" sz="2400" dirty="0" err="1">
                <a:solidFill>
                  <a:schemeClr val="bg1"/>
                </a:solidFill>
              </a:rPr>
              <a:t>.getChannelData</a:t>
            </a:r>
            <a:r>
              <a:rPr kumimoji="1" lang="en-US" altLang="zh-CN" sz="2400" dirty="0">
                <a:solidFill>
                  <a:schemeClr val="bg1"/>
                </a:solidFill>
              </a:rPr>
              <a:t>(0);</a:t>
            </a:r>
          </a:p>
          <a:p>
            <a:r>
              <a:rPr kumimoji="1" lang="en-US" altLang="zh-CN" sz="2400" dirty="0">
                <a:solidFill>
                  <a:schemeClr val="bg1"/>
                </a:solidFill>
              </a:rPr>
              <a:t>var ta2 = new Uint8Array(</a:t>
            </a:r>
            <a:r>
              <a:rPr kumimoji="1" lang="en-US" altLang="zh-CN" sz="2400" dirty="0" err="1">
                <a:solidFill>
                  <a:schemeClr val="bg1"/>
                </a:solidFill>
              </a:rPr>
              <a:t>t.buffer</a:t>
            </a:r>
            <a:r>
              <a:rPr kumimoji="1" lang="en-US" altLang="zh-CN" sz="2400" dirty="0">
                <a:solidFill>
                  <a:schemeClr val="bg1"/>
                </a:solidFill>
              </a:rPr>
              <a:t>);</a:t>
            </a:r>
          </a:p>
          <a:p>
            <a:r>
              <a:rPr kumimoji="1" lang="en-US" altLang="zh-CN" sz="2400" dirty="0">
                <a:solidFill>
                  <a:schemeClr val="bg1"/>
                </a:solidFill>
              </a:rPr>
              <a:t>ta2[0] = 0;</a:t>
            </a:r>
          </a:p>
          <a:p>
            <a:r>
              <a:rPr kumimoji="1" lang="en-US" altLang="zh-CN" sz="2400" dirty="0">
                <a:solidFill>
                  <a:schemeClr val="bg1"/>
                </a:solidFill>
              </a:rPr>
              <a:t>ta2[1] = 0x7fffffff;	//size</a:t>
            </a:r>
            <a:endParaRPr kumimoji="1" lang="zh-CN" altLang="en-US" sz="2400" dirty="0">
              <a:solidFill>
                <a:schemeClr val="bg1"/>
              </a:solidFill>
            </a:endParaRPr>
          </a:p>
          <a:p>
            <a:r>
              <a:rPr kumimoji="1" lang="en-US" altLang="zh-CN" sz="2400" dirty="0">
                <a:solidFill>
                  <a:schemeClr val="bg1"/>
                </a:solidFill>
              </a:rPr>
              <a:t>ta2</a:t>
            </a:r>
            <a:r>
              <a:rPr lang="en-US" altLang="zh-CN" sz="2400" dirty="0">
                <a:solidFill>
                  <a:schemeClr val="bg1"/>
                </a:solidFill>
              </a:rPr>
              <a:t>[2] = 0xffffffff;	//length</a:t>
            </a:r>
          </a:p>
          <a:p>
            <a:r>
              <a:rPr kumimoji="1" lang="en-US" altLang="zh-CN" sz="2400" dirty="0">
                <a:solidFill>
                  <a:schemeClr val="bg1"/>
                </a:solidFill>
              </a:rPr>
              <a:t>ta2</a:t>
            </a:r>
            <a:r>
              <a:rPr lang="en-US" altLang="zh-CN" sz="2400" dirty="0">
                <a:solidFill>
                  <a:schemeClr val="bg1"/>
                </a:solidFill>
              </a:rPr>
              <a:t>[3] = 0;		</a:t>
            </a:r>
          </a:p>
          <a:p>
            <a:r>
              <a:rPr kumimoji="1" lang="en-US" altLang="zh-CN" sz="2400" dirty="0">
                <a:solidFill>
                  <a:schemeClr val="bg1"/>
                </a:solidFill>
              </a:rPr>
              <a:t>ta2</a:t>
            </a:r>
            <a:r>
              <a:rPr lang="en-US" altLang="zh-CN" sz="2400" dirty="0">
                <a:solidFill>
                  <a:schemeClr val="bg1"/>
                </a:solidFill>
              </a:rPr>
              <a:t>[4] = 0;	//next</a:t>
            </a:r>
          </a:p>
          <a:p>
            <a:r>
              <a:rPr kumimoji="1" lang="en-US" altLang="zh-CN" sz="2400" dirty="0">
                <a:solidFill>
                  <a:schemeClr val="bg1"/>
                </a:solidFill>
              </a:rPr>
              <a:t>ta2</a:t>
            </a:r>
            <a:r>
              <a:rPr lang="en-US" altLang="zh-CN" sz="2400" dirty="0">
                <a:solidFill>
                  <a:schemeClr val="bg1"/>
                </a:solidFill>
              </a:rPr>
              <a:t>[4] = 0;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0256FD7-1D5B-438E-A07C-830305F77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926" y="6183839"/>
            <a:ext cx="6252743" cy="113367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5F803F8-6F37-4F7C-BADA-AFC4F9799C9E}"/>
              </a:ext>
            </a:extLst>
          </p:cNvPr>
          <p:cNvSpPr txBox="1"/>
          <p:nvPr/>
        </p:nvSpPr>
        <p:spPr>
          <a:xfrm>
            <a:off x="5804926" y="7676278"/>
            <a:ext cx="62005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</a:rPr>
              <a:t>ta2</a:t>
            </a:r>
            <a:r>
              <a:rPr kumimoji="1" lang="zh-CN" altLang="en-US" sz="2800" dirty="0">
                <a:solidFill>
                  <a:schemeClr val="bg1"/>
                </a:solidFill>
              </a:rPr>
              <a:t>的</a:t>
            </a:r>
            <a:r>
              <a:rPr kumimoji="1" lang="en-US" altLang="zh-CN" sz="2800" dirty="0">
                <a:solidFill>
                  <a:schemeClr val="bg1"/>
                </a:solidFill>
              </a:rPr>
              <a:t>buffer</a:t>
            </a:r>
            <a:r>
              <a:rPr kumimoji="1" lang="zh-CN" altLang="en-US" sz="2800" dirty="0">
                <a:solidFill>
                  <a:schemeClr val="bg1"/>
                </a:solidFill>
              </a:rPr>
              <a:t>数据将会覆盖某个整数数组的</a:t>
            </a:r>
            <a:r>
              <a:rPr kumimoji="1" lang="en-US" altLang="zh-CN" sz="2800" dirty="0">
                <a:solidFill>
                  <a:schemeClr val="bg1"/>
                </a:solidFill>
              </a:rPr>
              <a:t>segment</a:t>
            </a:r>
            <a:r>
              <a:rPr kumimoji="1" lang="zh-CN" altLang="en-US" sz="2800" dirty="0">
                <a:solidFill>
                  <a:schemeClr val="bg1"/>
                </a:solidFill>
              </a:rPr>
              <a:t>，从而使该</a:t>
            </a:r>
            <a:r>
              <a:rPr kumimoji="1" lang="en-US" altLang="zh-CN" sz="2800" dirty="0">
                <a:solidFill>
                  <a:schemeClr val="bg1"/>
                </a:solidFill>
              </a:rPr>
              <a:t>segment</a:t>
            </a:r>
            <a:r>
              <a:rPr kumimoji="1" lang="zh-CN" altLang="en-US" sz="2800" dirty="0">
                <a:solidFill>
                  <a:schemeClr val="bg1"/>
                </a:solidFill>
              </a:rPr>
              <a:t>可越界访问元素</a:t>
            </a:r>
          </a:p>
        </p:txBody>
      </p:sp>
    </p:spTree>
    <p:extLst>
      <p:ext uri="{BB962C8B-B14F-4D97-AF65-F5344CB8AC3E}">
        <p14:creationId xmlns:p14="http://schemas.microsoft.com/office/powerpoint/2010/main" val="2478001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17775" y="5157771"/>
            <a:ext cx="9874153" cy="2611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800" dirty="0">
                <a:solidFill>
                  <a:schemeClr val="bg1"/>
                </a:solidFill>
              </a:rPr>
              <a:t>刘金，现就职于</a:t>
            </a:r>
            <a:r>
              <a:rPr lang="en-US" altLang="zh-CN" sz="2800" dirty="0">
                <a:solidFill>
                  <a:schemeClr val="bg1"/>
                </a:solidFill>
              </a:rPr>
              <a:t>McAfee IPS Research Team</a:t>
            </a:r>
            <a:r>
              <a:rPr lang="zh-CN" altLang="zh-CN" sz="2800" dirty="0">
                <a:solidFill>
                  <a:schemeClr val="bg1"/>
                </a:solidFill>
              </a:rPr>
              <a:t>，担任安全研究员。刘金主要从事漏洞研究工作，擅长</a:t>
            </a:r>
            <a:r>
              <a:rPr lang="en-US" altLang="zh-CN" sz="2800" dirty="0">
                <a:solidFill>
                  <a:schemeClr val="bg1"/>
                </a:solidFill>
              </a:rPr>
              <a:t>windows</a:t>
            </a:r>
            <a:r>
              <a:rPr lang="zh-CN" altLang="zh-CN" sz="2800" dirty="0">
                <a:solidFill>
                  <a:schemeClr val="bg1"/>
                </a:solidFill>
              </a:rPr>
              <a:t>平台下的漏洞分析及利用。尤其对</a:t>
            </a:r>
            <a:r>
              <a:rPr lang="en-US" altLang="zh-CN" sz="2800" dirty="0">
                <a:solidFill>
                  <a:schemeClr val="bg1"/>
                </a:solidFill>
              </a:rPr>
              <a:t>windows</a:t>
            </a:r>
            <a:r>
              <a:rPr lang="zh-CN" altLang="zh-CN" sz="2800" dirty="0">
                <a:solidFill>
                  <a:schemeClr val="bg1"/>
                </a:solidFill>
              </a:rPr>
              <a:t>平台下的浏览器漏洞有比较深入的研究。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0920599-4212-4A52-BE28-07C3D3136F71}"/>
              </a:ext>
            </a:extLst>
          </p:cNvPr>
          <p:cNvGrpSpPr/>
          <p:nvPr/>
        </p:nvGrpSpPr>
        <p:grpSpPr>
          <a:xfrm>
            <a:off x="1846487" y="946849"/>
            <a:ext cx="8907014" cy="862857"/>
            <a:chOff x="383732" y="909324"/>
            <a:chExt cx="12098995" cy="1172077"/>
          </a:xfrm>
        </p:grpSpPr>
        <p:sp>
          <p:nvSpPr>
            <p:cNvPr id="8" name="平行四边形 7">
              <a:extLst>
                <a:ext uri="{FF2B5EF4-FFF2-40B4-BE49-F238E27FC236}">
                  <a16:creationId xmlns:a16="http://schemas.microsoft.com/office/drawing/2014/main" id="{2A3A2B4E-E37C-4ADF-BCD5-BAC2CFFECAAD}"/>
                </a:ext>
              </a:extLst>
            </p:cNvPr>
            <p:cNvSpPr/>
            <p:nvPr/>
          </p:nvSpPr>
          <p:spPr bwMode="auto">
            <a:xfrm>
              <a:off x="383732" y="909324"/>
              <a:ext cx="1629722" cy="1172077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00</a:t>
              </a:r>
            </a:p>
          </p:txBody>
        </p:sp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F454C145-DDC2-4C47-B1E7-B74D06ECD8CD}"/>
                </a:ext>
              </a:extLst>
            </p:cNvPr>
            <p:cNvSpPr/>
            <p:nvPr/>
          </p:nvSpPr>
          <p:spPr bwMode="auto">
            <a:xfrm>
              <a:off x="1853032" y="909324"/>
              <a:ext cx="10629695" cy="1172077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zh-CN" altLang="en-US" sz="5399" dirty="0">
                  <a:solidFill>
                    <a:schemeClr val="bg1"/>
                  </a:solidFill>
                  <a:latin typeface="+mj-ea"/>
                  <a:ea typeface="+mj-ea"/>
                  <a:cs typeface="SimHei" charset="-122"/>
                </a:rPr>
                <a:t>演讲者简介</a:t>
              </a:r>
              <a:endParaRPr lang="zh-CN" altLang="en-US" sz="5399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  <a:cs typeface="SimHe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504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D228B60F-5ECA-4100-A423-EB0E0793AD8A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02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Edge </a:t>
              </a:r>
              <a:r>
                <a:rPr kumimoji="1" lang="en-US" altLang="zh-CN" sz="3600" dirty="0" err="1">
                  <a:solidFill>
                    <a:schemeClr val="bg1"/>
                  </a:solidFill>
                  <a:latin typeface="+mj-ea"/>
                  <a:ea typeface="+mj-ea"/>
                </a:rPr>
                <a:t>AudioBuffer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 UAF 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  <a:ea typeface="+mj-ea"/>
                </a:rPr>
                <a:t>漏洞分析及利用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: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  <a:ea typeface="+mj-ea"/>
                </a:rPr>
                <a:t>漏洞</a:t>
              </a:r>
              <a:r>
                <a:rPr lang="zh-CN" altLang="en-US" sz="3600" dirty="0">
                  <a:solidFill>
                    <a:schemeClr val="bg1"/>
                  </a:solidFill>
                  <a:latin typeface="+mj-ea"/>
                  <a:ea typeface="+mj-ea"/>
                </a:rPr>
                <a:t>利用</a:t>
              </a:r>
              <a:endParaRPr kumimoji="1" lang="en-US" altLang="zh-CN" sz="3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ADC1BF76-ECD3-4D7B-9D8B-F65955BF63FE}"/>
              </a:ext>
            </a:extLst>
          </p:cNvPr>
          <p:cNvSpPr/>
          <p:nvPr/>
        </p:nvSpPr>
        <p:spPr>
          <a:xfrm>
            <a:off x="1078125" y="2543619"/>
            <a:ext cx="4474853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</a:rPr>
              <a:t>寻找越界数组</a:t>
            </a:r>
            <a:endParaRPr kumimoji="1" lang="en-US" altLang="zh-CN" sz="2400" dirty="0">
              <a:solidFill>
                <a:schemeClr val="bg1"/>
              </a:solidFill>
            </a:endParaRPr>
          </a:p>
          <a:p>
            <a:r>
              <a:rPr kumimoji="1" lang="zh-CN" altLang="en-US" sz="2400" dirty="0">
                <a:solidFill>
                  <a:schemeClr val="bg1"/>
                </a:solidFill>
              </a:rPr>
              <a:t>伪代码如下</a:t>
            </a:r>
            <a:endParaRPr kumimoji="1" lang="en-US" altLang="zh-CN" sz="2400" dirty="0">
              <a:solidFill>
                <a:schemeClr val="bg1"/>
              </a:solidFill>
            </a:endParaRPr>
          </a:p>
          <a:p>
            <a:r>
              <a:rPr kumimoji="1" lang="en-US" altLang="zh-CN" sz="2400" dirty="0">
                <a:solidFill>
                  <a:schemeClr val="bg1"/>
                </a:solidFill>
              </a:rPr>
              <a:t>…….</a:t>
            </a:r>
          </a:p>
          <a:p>
            <a:r>
              <a:rPr kumimoji="1" lang="en-US" altLang="zh-CN" sz="2400" dirty="0">
                <a:solidFill>
                  <a:schemeClr val="bg1"/>
                </a:solidFill>
              </a:rPr>
              <a:t>for</a:t>
            </a:r>
            <a:r>
              <a:rPr kumimoji="1" lang="zh-CN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</a:rPr>
              <a:t>(var</a:t>
            </a:r>
            <a:r>
              <a:rPr kumimoji="1" lang="zh-CN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zh-CN" sz="2400" dirty="0" err="1">
                <a:solidFill>
                  <a:schemeClr val="bg1"/>
                </a:solidFill>
              </a:rPr>
              <a:t>i</a:t>
            </a:r>
            <a:r>
              <a:rPr kumimoji="1" lang="en-US" altLang="zh-CN" sz="2400" dirty="0">
                <a:solidFill>
                  <a:schemeClr val="bg1"/>
                </a:solidFill>
              </a:rPr>
              <a:t>=0;i&lt;</a:t>
            </a:r>
            <a:r>
              <a:rPr kumimoji="1" lang="en-US" altLang="zh-CN" sz="2400" dirty="0" err="1">
                <a:solidFill>
                  <a:schemeClr val="bg1"/>
                </a:solidFill>
              </a:rPr>
              <a:t>obj_arr.length;i</a:t>
            </a:r>
            <a:r>
              <a:rPr kumimoji="1" lang="en-US" altLang="zh-CN" sz="2400" dirty="0">
                <a:solidFill>
                  <a:schemeClr val="bg1"/>
                </a:solidFill>
              </a:rPr>
              <a:t>++)</a:t>
            </a:r>
          </a:p>
          <a:p>
            <a:r>
              <a:rPr kumimoji="1" lang="en-US" altLang="zh-CN" sz="2400" dirty="0">
                <a:solidFill>
                  <a:schemeClr val="bg1"/>
                </a:solidFill>
              </a:rPr>
              <a:t>{</a:t>
            </a:r>
          </a:p>
          <a:p>
            <a:pPr marL="944802" lvl="1" indent="0">
              <a:buNone/>
            </a:pPr>
            <a:r>
              <a:rPr kumimoji="1" lang="en-US" altLang="zh-CN" sz="2400" dirty="0">
                <a:solidFill>
                  <a:schemeClr val="bg1"/>
                </a:solidFill>
              </a:rPr>
              <a:t>If</a:t>
            </a:r>
            <a:r>
              <a:rPr kumimoji="1" lang="zh-CN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</a:rPr>
              <a:t>(</a:t>
            </a:r>
            <a:r>
              <a:rPr kumimoji="1" lang="en-US" altLang="zh-CN" sz="2400" dirty="0" err="1">
                <a:solidFill>
                  <a:schemeClr val="bg1"/>
                </a:solidFill>
              </a:rPr>
              <a:t>jit_read</a:t>
            </a:r>
            <a:r>
              <a:rPr kumimoji="1" lang="en-US" altLang="zh-CN" sz="2400" dirty="0">
                <a:solidFill>
                  <a:schemeClr val="bg1"/>
                </a:solidFill>
              </a:rPr>
              <a:t> (0x10000))</a:t>
            </a:r>
          </a:p>
          <a:p>
            <a:pPr marL="1889604" lvl="2" indent="0">
              <a:buNone/>
            </a:pPr>
            <a:r>
              <a:rPr kumimoji="1" lang="en-US" altLang="zh-CN" sz="2400" dirty="0">
                <a:solidFill>
                  <a:schemeClr val="bg1"/>
                </a:solidFill>
              </a:rPr>
              <a:t>{</a:t>
            </a:r>
          </a:p>
          <a:p>
            <a:pPr marL="1889604" lvl="2" indent="0">
              <a:buNone/>
            </a:pPr>
            <a:r>
              <a:rPr kumimoji="1" lang="en-US" altLang="zh-CN" sz="2400" dirty="0">
                <a:solidFill>
                  <a:schemeClr val="bg1"/>
                </a:solidFill>
              </a:rPr>
              <a:t>target=</a:t>
            </a:r>
            <a:r>
              <a:rPr kumimoji="1" lang="zh-CN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zh-CN" sz="2400" dirty="0" err="1">
                <a:solidFill>
                  <a:schemeClr val="bg1"/>
                </a:solidFill>
              </a:rPr>
              <a:t>i</a:t>
            </a:r>
            <a:r>
              <a:rPr kumimoji="1" lang="zh-CN" altLang="en-US" sz="2400" dirty="0">
                <a:solidFill>
                  <a:schemeClr val="bg1"/>
                </a:solidFill>
              </a:rPr>
              <a:t> ；</a:t>
            </a:r>
            <a:endParaRPr kumimoji="1" lang="en-US" altLang="zh-CN" sz="2400" dirty="0">
              <a:solidFill>
                <a:schemeClr val="bg1"/>
              </a:solidFill>
            </a:endParaRPr>
          </a:p>
          <a:p>
            <a:pPr marL="1889604" lvl="2" indent="0">
              <a:buNone/>
            </a:pPr>
            <a:r>
              <a:rPr kumimoji="1" lang="en-US" altLang="zh-CN" sz="2400" dirty="0">
                <a:solidFill>
                  <a:schemeClr val="bg1"/>
                </a:solidFill>
              </a:rPr>
              <a:t>break</a:t>
            </a:r>
            <a:r>
              <a:rPr kumimoji="1" lang="zh-CN" altLang="en-US" sz="2400" dirty="0">
                <a:solidFill>
                  <a:schemeClr val="bg1"/>
                </a:solidFill>
              </a:rPr>
              <a:t>；</a:t>
            </a:r>
            <a:endParaRPr kumimoji="1" lang="en-US" altLang="zh-CN" sz="2400" dirty="0">
              <a:solidFill>
                <a:schemeClr val="bg1"/>
              </a:solidFill>
            </a:endParaRPr>
          </a:p>
          <a:p>
            <a:pPr marL="1889604" lvl="2" indent="0">
              <a:buNone/>
            </a:pPr>
            <a:r>
              <a:rPr kumimoji="1" lang="en-US" altLang="zh-CN" sz="2400" dirty="0">
                <a:solidFill>
                  <a:schemeClr val="bg1"/>
                </a:solidFill>
              </a:rPr>
              <a:t>}</a:t>
            </a:r>
          </a:p>
          <a:p>
            <a:r>
              <a:rPr kumimoji="1" lang="en-US" altLang="zh-CN" sz="2400" dirty="0">
                <a:solidFill>
                  <a:schemeClr val="bg1"/>
                </a:solidFill>
              </a:rPr>
              <a:t>}</a:t>
            </a:r>
          </a:p>
          <a:p>
            <a:r>
              <a:rPr kumimoji="1" lang="en-US" altLang="zh-CN" sz="2400" dirty="0">
                <a:solidFill>
                  <a:schemeClr val="bg1"/>
                </a:solidFill>
              </a:rPr>
              <a:t>……</a:t>
            </a:r>
          </a:p>
          <a:p>
            <a:endParaRPr kumimoji="1" lang="en-US" altLang="zh-CN" sz="2400" dirty="0">
              <a:solidFill>
                <a:schemeClr val="bg1"/>
              </a:solidFill>
            </a:endParaRPr>
          </a:p>
          <a:p>
            <a:endParaRPr kumimoji="1" lang="en-US" altLang="zh-CN" sz="2400" dirty="0">
              <a:solidFill>
                <a:schemeClr val="bg1"/>
              </a:solidFill>
            </a:endParaRPr>
          </a:p>
          <a:p>
            <a:r>
              <a:rPr kumimoji="1" lang="zh-CN" altLang="en-US" sz="2400" dirty="0">
                <a:solidFill>
                  <a:schemeClr val="bg1"/>
                </a:solidFill>
              </a:rPr>
              <a:t>访问整数数组中一个越界的元素，如果返回成功，则该整数数组拥有越界</a:t>
            </a:r>
            <a:r>
              <a:rPr kumimoji="1" lang="en-US" altLang="zh-CN" sz="2400" dirty="0">
                <a:solidFill>
                  <a:schemeClr val="bg1"/>
                </a:solidFill>
              </a:rPr>
              <a:t>segment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AC89AD2-8E21-4AE7-8E1E-D615084CE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2978" y="6684748"/>
            <a:ext cx="6478602" cy="53811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CD43FF9-1F9D-4A23-81A6-1C2DBB4D63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978" y="4476784"/>
            <a:ext cx="6478602" cy="50271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D70333A-2699-4CF0-8278-6E4B9F8DB8EB}"/>
              </a:ext>
            </a:extLst>
          </p:cNvPr>
          <p:cNvSpPr txBox="1"/>
          <p:nvPr/>
        </p:nvSpPr>
        <p:spPr>
          <a:xfrm>
            <a:off x="5552978" y="2537400"/>
            <a:ext cx="6478602" cy="1818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对于未被修改</a:t>
            </a:r>
            <a:r>
              <a:rPr lang="en-US" altLang="zh-CN" dirty="0">
                <a:solidFill>
                  <a:schemeClr val="bg1"/>
                </a:solidFill>
              </a:rPr>
              <a:t>segment</a:t>
            </a:r>
            <a:r>
              <a:rPr lang="zh-CN" altLang="en-US" dirty="0">
                <a:solidFill>
                  <a:schemeClr val="bg1"/>
                </a:solidFill>
              </a:rPr>
              <a:t>的整数数组，访问</a:t>
            </a:r>
            <a:r>
              <a:rPr lang="en-US" altLang="zh-CN" dirty="0">
                <a:solidFill>
                  <a:schemeClr val="bg1"/>
                </a:solidFill>
              </a:rPr>
              <a:t>0x10000</a:t>
            </a:r>
            <a:r>
              <a:rPr lang="zh-CN" altLang="en-US" dirty="0">
                <a:solidFill>
                  <a:schemeClr val="bg1"/>
                </a:solidFill>
              </a:rPr>
              <a:t>会导致异常。在函数</a:t>
            </a:r>
            <a:r>
              <a:rPr lang="en-US" altLang="zh-CN" dirty="0">
                <a:solidFill>
                  <a:schemeClr val="bg1"/>
                </a:solidFill>
              </a:rPr>
              <a:t>Js::</a:t>
            </a:r>
            <a:r>
              <a:rPr lang="en-US" altLang="zh-CN" dirty="0" err="1">
                <a:solidFill>
                  <a:schemeClr val="bg1"/>
                </a:solidFill>
              </a:rPr>
              <a:t>JavascriptOperators</a:t>
            </a:r>
            <a:r>
              <a:rPr lang="en-US" altLang="zh-CN" dirty="0">
                <a:solidFill>
                  <a:schemeClr val="bg1"/>
                </a:solidFill>
              </a:rPr>
              <a:t>::</a:t>
            </a:r>
            <a:r>
              <a:rPr lang="en-US" altLang="zh-CN" dirty="0" err="1">
                <a:solidFill>
                  <a:schemeClr val="bg1"/>
                </a:solidFill>
              </a:rPr>
              <a:t>OP_GetElementI_ArrayFastPath</a:t>
            </a:r>
            <a:r>
              <a:rPr lang="en-US" altLang="zh-CN" dirty="0">
                <a:solidFill>
                  <a:schemeClr val="bg1"/>
                </a:solidFill>
              </a:rPr>
              <a:t>&lt;Js::</a:t>
            </a:r>
            <a:r>
              <a:rPr lang="en-US" altLang="zh-CN" dirty="0" err="1">
                <a:solidFill>
                  <a:schemeClr val="bg1"/>
                </a:solidFill>
              </a:rPr>
              <a:t>JavascriptNativeIntArray</a:t>
            </a:r>
            <a:r>
              <a:rPr lang="en-US" altLang="zh-CN" dirty="0">
                <a:solidFill>
                  <a:schemeClr val="bg1"/>
                </a:solidFill>
              </a:rPr>
              <a:t>&gt;</a:t>
            </a:r>
            <a:r>
              <a:rPr lang="zh-CN" altLang="en-US" dirty="0">
                <a:solidFill>
                  <a:schemeClr val="bg1"/>
                </a:solidFill>
              </a:rPr>
              <a:t>中，会比较整数数组的长度和索引，如果大于等于则访问失败。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8CB5B2A-E639-44DA-95E6-A0EDED7E5B4D}"/>
              </a:ext>
            </a:extLst>
          </p:cNvPr>
          <p:cNvSpPr txBox="1"/>
          <p:nvPr/>
        </p:nvSpPr>
        <p:spPr>
          <a:xfrm>
            <a:off x="5552978" y="5134422"/>
            <a:ext cx="6478602" cy="1453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edi</a:t>
            </a:r>
            <a:r>
              <a:rPr lang="zh-CN" altLang="en-US" dirty="0">
                <a:solidFill>
                  <a:schemeClr val="bg1"/>
                </a:solidFill>
              </a:rPr>
              <a:t>为元素的</a:t>
            </a:r>
            <a:r>
              <a:rPr lang="en-US" altLang="zh-CN" dirty="0">
                <a:solidFill>
                  <a:schemeClr val="bg1"/>
                </a:solidFill>
              </a:rPr>
              <a:t>index</a:t>
            </a:r>
            <a:r>
              <a:rPr lang="zh-CN" altLang="en-US" dirty="0">
                <a:solidFill>
                  <a:schemeClr val="bg1"/>
                </a:solidFill>
              </a:rPr>
              <a:t>，</a:t>
            </a:r>
            <a:r>
              <a:rPr lang="en-US" altLang="zh-CN" dirty="0" err="1">
                <a:solidFill>
                  <a:schemeClr val="bg1"/>
                </a:solidFill>
              </a:rPr>
              <a:t>rbx</a:t>
            </a:r>
            <a:r>
              <a:rPr lang="zh-CN" altLang="en-US" dirty="0">
                <a:solidFill>
                  <a:schemeClr val="bg1"/>
                </a:solidFill>
              </a:rPr>
              <a:t>指向整数数组，若大于等于则访问失败。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但是，在</a:t>
            </a:r>
            <a:r>
              <a:rPr lang="en-US" altLang="zh-CN" dirty="0">
                <a:solidFill>
                  <a:schemeClr val="bg1"/>
                </a:solidFill>
              </a:rPr>
              <a:t>JIT</a:t>
            </a:r>
            <a:r>
              <a:rPr lang="zh-CN" altLang="en-US" dirty="0">
                <a:solidFill>
                  <a:schemeClr val="bg1"/>
                </a:solidFill>
              </a:rPr>
              <a:t>模式下，经过优化后的函数会不再比较整数数组的长度，而是直接比较</a:t>
            </a:r>
            <a:r>
              <a:rPr lang="en-US" altLang="zh-CN" dirty="0">
                <a:solidFill>
                  <a:schemeClr val="bg1"/>
                </a:solidFill>
              </a:rPr>
              <a:t>segment</a:t>
            </a:r>
            <a:r>
              <a:rPr lang="zh-CN" altLang="en-US" dirty="0">
                <a:solidFill>
                  <a:schemeClr val="bg1"/>
                </a:solidFill>
              </a:rPr>
              <a:t>的</a:t>
            </a:r>
            <a:r>
              <a:rPr lang="en-US" altLang="zh-CN" dirty="0">
                <a:solidFill>
                  <a:schemeClr val="bg1"/>
                </a:solidFill>
              </a:rPr>
              <a:t>size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F88C63B-6266-4EB8-9302-3FC1360CCFEF}"/>
              </a:ext>
            </a:extLst>
          </p:cNvPr>
          <p:cNvSpPr txBox="1"/>
          <p:nvPr/>
        </p:nvSpPr>
        <p:spPr>
          <a:xfrm>
            <a:off x="5552978" y="7363351"/>
            <a:ext cx="6478602" cy="43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rax</a:t>
            </a:r>
            <a:r>
              <a:rPr lang="zh-CN" altLang="en-US" dirty="0">
                <a:solidFill>
                  <a:schemeClr val="bg1"/>
                </a:solidFill>
              </a:rPr>
              <a:t>指向</a:t>
            </a:r>
            <a:r>
              <a:rPr lang="en-US" altLang="zh-CN" dirty="0">
                <a:solidFill>
                  <a:schemeClr val="bg1"/>
                </a:solidFill>
              </a:rPr>
              <a:t>segment, r13d</a:t>
            </a:r>
            <a:r>
              <a:rPr lang="zh-CN" altLang="en-US" dirty="0">
                <a:solidFill>
                  <a:schemeClr val="bg1"/>
                </a:solidFill>
              </a:rPr>
              <a:t>为元素的</a:t>
            </a:r>
            <a:r>
              <a:rPr lang="en-US" altLang="zh-CN" dirty="0">
                <a:solidFill>
                  <a:schemeClr val="bg1"/>
                </a:solidFill>
              </a:rPr>
              <a:t>index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030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D228B60F-5ECA-4100-A423-EB0E0793AD8A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02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Edge </a:t>
              </a:r>
              <a:r>
                <a:rPr kumimoji="1" lang="en-US" altLang="zh-CN" sz="3600" dirty="0" err="1">
                  <a:solidFill>
                    <a:schemeClr val="bg1"/>
                  </a:solidFill>
                  <a:latin typeface="+mj-ea"/>
                  <a:ea typeface="+mj-ea"/>
                </a:rPr>
                <a:t>AudioBuffer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 UAF 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  <a:ea typeface="+mj-ea"/>
                </a:rPr>
                <a:t>漏洞分析及利用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: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  <a:ea typeface="+mj-ea"/>
                </a:rPr>
                <a:t>实现任意地址读写</a:t>
              </a:r>
              <a:endParaRPr kumimoji="1" lang="en-US" altLang="zh-CN" sz="3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4C77C784-82B0-4A19-8ABF-1B63C191B6A5}"/>
              </a:ext>
            </a:extLst>
          </p:cNvPr>
          <p:cNvSpPr/>
          <p:nvPr/>
        </p:nvSpPr>
        <p:spPr>
          <a:xfrm>
            <a:off x="1078124" y="3519994"/>
            <a:ext cx="10953455" cy="39044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solidFill>
                  <a:schemeClr val="bg1"/>
                </a:solidFill>
              </a:rPr>
              <a:t>通过之前的步骤，我们获得了一个拥有超长</a:t>
            </a:r>
            <a:r>
              <a:rPr kumimoji="1" lang="en-US" altLang="zh-CN" sz="2800" dirty="0">
                <a:solidFill>
                  <a:schemeClr val="bg1"/>
                </a:solidFill>
              </a:rPr>
              <a:t>length</a:t>
            </a:r>
            <a:r>
              <a:rPr kumimoji="1" lang="zh-CN" altLang="en-US" sz="2800" dirty="0">
                <a:solidFill>
                  <a:schemeClr val="bg1"/>
                </a:solidFill>
              </a:rPr>
              <a:t>和</a:t>
            </a:r>
            <a:r>
              <a:rPr kumimoji="1" lang="en-US" altLang="zh-CN" sz="2800" dirty="0">
                <a:solidFill>
                  <a:schemeClr val="bg1"/>
                </a:solidFill>
              </a:rPr>
              <a:t>size</a:t>
            </a:r>
            <a:r>
              <a:rPr kumimoji="1" lang="zh-CN" altLang="en-US" sz="2800" dirty="0">
                <a:solidFill>
                  <a:schemeClr val="bg1"/>
                </a:solidFill>
              </a:rPr>
              <a:t>，可以越界读写元素的整数数组对象，可以索引到后面的其它</a:t>
            </a:r>
            <a:r>
              <a:rPr kumimoji="1" lang="en-US" altLang="zh-CN" sz="2800" dirty="0">
                <a:solidFill>
                  <a:schemeClr val="bg1"/>
                </a:solidFill>
              </a:rPr>
              <a:t>segment</a:t>
            </a:r>
            <a:r>
              <a:rPr kumimoji="1" lang="zh-CN" altLang="en-US" sz="2800" dirty="0">
                <a:solidFill>
                  <a:schemeClr val="bg1"/>
                </a:solidFill>
              </a:rPr>
              <a:t>和整数数组对象。</a:t>
            </a:r>
            <a:endParaRPr kumimoji="1" lang="en-US" altLang="zh-CN" sz="2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zh-CN" sz="2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800" dirty="0">
                <a:solidFill>
                  <a:schemeClr val="bg1"/>
                </a:solidFill>
              </a:rPr>
              <a:t>在实现任意地址读写之前，我们需要能够控制一个通过绝对地址进行读写的对象，比如</a:t>
            </a:r>
            <a:r>
              <a:rPr kumimoji="1" lang="en-US" altLang="zh-CN" sz="2800" dirty="0" err="1">
                <a:solidFill>
                  <a:schemeClr val="bg1"/>
                </a:solidFill>
              </a:rPr>
              <a:t>DataView</a:t>
            </a:r>
            <a:r>
              <a:rPr kumimoji="1" lang="zh-CN" altLang="en-US" sz="2800" dirty="0">
                <a:solidFill>
                  <a:schemeClr val="bg1"/>
                </a:solidFill>
              </a:rPr>
              <a:t>对象或</a:t>
            </a:r>
            <a:r>
              <a:rPr kumimoji="1" lang="en-US" altLang="zh-CN" sz="2800" dirty="0" err="1">
                <a:solidFill>
                  <a:schemeClr val="bg1"/>
                </a:solidFill>
              </a:rPr>
              <a:t>TypedArray</a:t>
            </a:r>
            <a:r>
              <a:rPr kumimoji="1" lang="zh-CN" altLang="en-US" sz="2800" dirty="0">
                <a:solidFill>
                  <a:schemeClr val="bg1"/>
                </a:solidFill>
              </a:rPr>
              <a:t>对象。</a:t>
            </a:r>
          </a:p>
        </p:txBody>
      </p:sp>
    </p:spTree>
    <p:extLst>
      <p:ext uri="{BB962C8B-B14F-4D97-AF65-F5344CB8AC3E}">
        <p14:creationId xmlns:p14="http://schemas.microsoft.com/office/powerpoint/2010/main" val="2917469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D228B60F-5ECA-4100-A423-EB0E0793AD8A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02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Edge </a:t>
              </a:r>
              <a:r>
                <a:rPr kumimoji="1" lang="en-US" altLang="zh-CN" sz="3600" dirty="0" err="1">
                  <a:solidFill>
                    <a:schemeClr val="bg1"/>
                  </a:solidFill>
                  <a:latin typeface="+mj-ea"/>
                  <a:ea typeface="+mj-ea"/>
                </a:rPr>
                <a:t>AudioBuffer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 UAF 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  <a:ea typeface="+mj-ea"/>
                </a:rPr>
                <a:t>漏洞分析及利用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: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  <a:ea typeface="+mj-ea"/>
                </a:rPr>
                <a:t>实现任意地址读写</a:t>
              </a:r>
              <a:endParaRPr kumimoji="1" lang="en-US" altLang="zh-CN" sz="3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4C77C784-82B0-4A19-8ABF-1B63C191B6A5}"/>
              </a:ext>
            </a:extLst>
          </p:cNvPr>
          <p:cNvSpPr/>
          <p:nvPr/>
        </p:nvSpPr>
        <p:spPr>
          <a:xfrm>
            <a:off x="1061632" y="2550693"/>
            <a:ext cx="10953455" cy="648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dirty="0">
                <a:solidFill>
                  <a:schemeClr val="bg1"/>
                </a:solidFill>
              </a:rPr>
              <a:t>以</a:t>
            </a:r>
            <a:r>
              <a:rPr kumimoji="1" lang="en-US" altLang="zh-CN" sz="2800" dirty="0" err="1">
                <a:solidFill>
                  <a:schemeClr val="bg1"/>
                </a:solidFill>
              </a:rPr>
              <a:t>DataView</a:t>
            </a:r>
            <a:r>
              <a:rPr kumimoji="1" lang="zh-CN" altLang="en-US" sz="2800" dirty="0">
                <a:solidFill>
                  <a:schemeClr val="bg1"/>
                </a:solidFill>
              </a:rPr>
              <a:t>对象为例，如何控制该对象？</a:t>
            </a:r>
            <a:endParaRPr kumimoji="1" lang="en-US" altLang="zh-CN" sz="2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zh-CN" sz="2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zh-CN" sz="2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solidFill>
                  <a:schemeClr val="bg1"/>
                </a:solidFill>
              </a:rPr>
              <a:t>1.</a:t>
            </a:r>
            <a:r>
              <a:rPr kumimoji="1" lang="zh-CN" altLang="en-US" sz="2800" dirty="0">
                <a:solidFill>
                  <a:schemeClr val="bg1"/>
                </a:solidFill>
              </a:rPr>
              <a:t>考虑到整数数组对象和</a:t>
            </a:r>
            <a:r>
              <a:rPr kumimoji="1" lang="en-US" altLang="zh-CN" sz="2800" dirty="0" err="1">
                <a:solidFill>
                  <a:schemeClr val="bg1"/>
                </a:solidFill>
              </a:rPr>
              <a:t>DataView</a:t>
            </a:r>
            <a:r>
              <a:rPr kumimoji="1" lang="zh-CN" altLang="en-US" sz="2800" dirty="0">
                <a:solidFill>
                  <a:schemeClr val="bg1"/>
                </a:solidFill>
              </a:rPr>
              <a:t>对象大小都是</a:t>
            </a:r>
            <a:r>
              <a:rPr kumimoji="1" lang="en-US" altLang="zh-CN" sz="2800" dirty="0">
                <a:solidFill>
                  <a:schemeClr val="bg1"/>
                </a:solidFill>
              </a:rPr>
              <a:t>0x40</a:t>
            </a:r>
            <a:r>
              <a:rPr kumimoji="1" lang="zh-CN" altLang="en-US" sz="2800" dirty="0">
                <a:solidFill>
                  <a:schemeClr val="bg1"/>
                </a:solidFill>
              </a:rPr>
              <a:t>，那么可以考虑采用挖坑的方式让</a:t>
            </a:r>
            <a:r>
              <a:rPr kumimoji="1" lang="en-US" altLang="zh-CN" sz="2800" dirty="0" err="1">
                <a:solidFill>
                  <a:schemeClr val="bg1"/>
                </a:solidFill>
              </a:rPr>
              <a:t>DataView</a:t>
            </a:r>
            <a:r>
              <a:rPr kumimoji="1" lang="zh-CN" altLang="en-US" sz="2800" dirty="0">
                <a:solidFill>
                  <a:schemeClr val="bg1"/>
                </a:solidFill>
              </a:rPr>
              <a:t>对象去占位。</a:t>
            </a:r>
            <a:endParaRPr kumimoji="1" lang="en-US" altLang="zh-CN" sz="2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solidFill>
                  <a:schemeClr val="bg1"/>
                </a:solidFill>
              </a:rPr>
              <a:t>2.</a:t>
            </a:r>
            <a:r>
              <a:rPr kumimoji="1" lang="zh-CN" altLang="en-US" sz="2800" dirty="0">
                <a:solidFill>
                  <a:schemeClr val="bg1"/>
                </a:solidFill>
              </a:rPr>
              <a:t>每隔一个释放一个整数数组对象，然后再分配</a:t>
            </a:r>
            <a:r>
              <a:rPr kumimoji="1" lang="en-US" altLang="zh-CN" sz="2800" dirty="0" err="1">
                <a:solidFill>
                  <a:schemeClr val="bg1"/>
                </a:solidFill>
              </a:rPr>
              <a:t>DataView</a:t>
            </a:r>
            <a:r>
              <a:rPr kumimoji="1" lang="zh-CN" altLang="en-US" sz="2800" dirty="0">
                <a:solidFill>
                  <a:schemeClr val="bg1"/>
                </a:solidFill>
              </a:rPr>
              <a:t>对象，那么</a:t>
            </a:r>
            <a:r>
              <a:rPr kumimoji="1" lang="en-US" altLang="zh-CN" sz="2800" dirty="0" err="1">
                <a:solidFill>
                  <a:schemeClr val="bg1"/>
                </a:solidFill>
              </a:rPr>
              <a:t>DataView</a:t>
            </a:r>
            <a:r>
              <a:rPr kumimoji="1" lang="zh-CN" altLang="en-US" sz="2800" dirty="0">
                <a:solidFill>
                  <a:schemeClr val="bg1"/>
                </a:solidFill>
              </a:rPr>
              <a:t>对象就有可能被分配在挖好的坑中。</a:t>
            </a:r>
            <a:endParaRPr kumimoji="1" lang="en-US" altLang="zh-CN" sz="2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800" dirty="0">
                <a:solidFill>
                  <a:schemeClr val="bg1"/>
                </a:solidFill>
              </a:rPr>
              <a:t>3.</a:t>
            </a:r>
            <a:r>
              <a:rPr kumimoji="1" lang="zh-CN" altLang="en-US" sz="2800" dirty="0">
                <a:solidFill>
                  <a:schemeClr val="bg1"/>
                </a:solidFill>
              </a:rPr>
              <a:t>如果增加</a:t>
            </a:r>
            <a:r>
              <a:rPr kumimoji="1" lang="en-US" altLang="zh-CN" sz="2800" dirty="0" err="1">
                <a:solidFill>
                  <a:schemeClr val="bg1"/>
                </a:solidFill>
              </a:rPr>
              <a:t>DataView</a:t>
            </a:r>
            <a:r>
              <a:rPr kumimoji="1" lang="zh-CN" altLang="en-US" sz="2800" dirty="0">
                <a:solidFill>
                  <a:schemeClr val="bg1"/>
                </a:solidFill>
              </a:rPr>
              <a:t>对象分配的数量，那么命中的几率就会提高，最后会形成一个整数数组接着一个</a:t>
            </a:r>
            <a:r>
              <a:rPr kumimoji="1" lang="en-US" altLang="zh-CN" sz="2800" dirty="0" err="1">
                <a:solidFill>
                  <a:schemeClr val="bg1"/>
                </a:solidFill>
              </a:rPr>
              <a:t>DataView</a:t>
            </a:r>
            <a:r>
              <a:rPr kumimoji="1" lang="zh-CN" altLang="en-US" sz="2800" dirty="0">
                <a:solidFill>
                  <a:schemeClr val="bg1"/>
                </a:solidFill>
              </a:rPr>
              <a:t>的情况。</a:t>
            </a:r>
            <a:endParaRPr kumimoji="1" lang="en-US" altLang="zh-CN" sz="2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kumimoji="1" lang="en-US" altLang="zh-C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210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D228B60F-5ECA-4100-A423-EB0E0793AD8A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02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Edge </a:t>
              </a:r>
              <a:r>
                <a:rPr kumimoji="1" lang="en-US" altLang="zh-CN" sz="3600" dirty="0" err="1">
                  <a:solidFill>
                    <a:schemeClr val="bg1"/>
                  </a:solidFill>
                  <a:latin typeface="+mj-ea"/>
                  <a:ea typeface="+mj-ea"/>
                </a:rPr>
                <a:t>AudioBuffer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 UAF 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  <a:ea typeface="+mj-ea"/>
                </a:rPr>
                <a:t>漏洞分析及利用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: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  <a:ea typeface="+mj-ea"/>
                </a:rPr>
                <a:t>实现任意地址读写</a:t>
              </a:r>
              <a:endParaRPr kumimoji="1" lang="en-US" altLang="zh-CN" sz="3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4C77C784-82B0-4A19-8ABF-1B63C191B6A5}"/>
              </a:ext>
            </a:extLst>
          </p:cNvPr>
          <p:cNvSpPr/>
          <p:nvPr/>
        </p:nvSpPr>
        <p:spPr>
          <a:xfrm>
            <a:off x="1061633" y="2550693"/>
            <a:ext cx="4752313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……</a:t>
            </a:r>
          </a:p>
          <a:p>
            <a:r>
              <a:rPr kumimoji="1" lang="en-US" altLang="zh-CN" sz="2400" dirty="0">
                <a:solidFill>
                  <a:schemeClr val="bg1"/>
                </a:solidFill>
              </a:rPr>
              <a:t>for</a:t>
            </a:r>
            <a:r>
              <a:rPr kumimoji="1" lang="zh-CN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</a:rPr>
              <a:t>(var</a:t>
            </a:r>
            <a:r>
              <a:rPr kumimoji="1" lang="zh-CN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zh-CN" sz="2400" dirty="0" err="1">
                <a:solidFill>
                  <a:schemeClr val="bg1"/>
                </a:solidFill>
              </a:rPr>
              <a:t>i</a:t>
            </a:r>
            <a:r>
              <a:rPr kumimoji="1" lang="en-US" altLang="zh-CN" sz="2400" dirty="0">
                <a:solidFill>
                  <a:schemeClr val="bg1"/>
                </a:solidFill>
              </a:rPr>
              <a:t>=0;i&lt;</a:t>
            </a:r>
            <a:r>
              <a:rPr kumimoji="1" lang="en-US" altLang="zh-CN" sz="2400" dirty="0" err="1">
                <a:solidFill>
                  <a:schemeClr val="bg1"/>
                </a:solidFill>
              </a:rPr>
              <a:t>obj_arr.length;i</a:t>
            </a:r>
            <a:r>
              <a:rPr kumimoji="1" lang="en-US" altLang="zh-CN" sz="2400" dirty="0">
                <a:solidFill>
                  <a:schemeClr val="bg1"/>
                </a:solidFill>
              </a:rPr>
              <a:t>++)</a:t>
            </a:r>
          </a:p>
          <a:p>
            <a:r>
              <a:rPr kumimoji="1" lang="en-US" altLang="zh-CN" sz="2400" dirty="0">
                <a:solidFill>
                  <a:schemeClr val="bg1"/>
                </a:solidFill>
              </a:rPr>
              <a:t>{</a:t>
            </a:r>
          </a:p>
          <a:p>
            <a:r>
              <a:rPr kumimoji="1" lang="en-US" altLang="zh-CN" sz="2400" dirty="0">
                <a:solidFill>
                  <a:schemeClr val="bg1"/>
                </a:solidFill>
              </a:rPr>
              <a:t>If</a:t>
            </a:r>
            <a:r>
              <a:rPr kumimoji="1" lang="zh-CN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</a:rPr>
              <a:t>(i%2==0)    {</a:t>
            </a:r>
            <a:r>
              <a:rPr kumimoji="1" lang="en-US" altLang="zh-CN" sz="2400" dirty="0" err="1">
                <a:solidFill>
                  <a:schemeClr val="bg1"/>
                </a:solidFill>
              </a:rPr>
              <a:t>obj_arr</a:t>
            </a:r>
            <a:r>
              <a:rPr kumimoji="1" lang="en-US" altLang="zh-CN" sz="2400" dirty="0">
                <a:solidFill>
                  <a:schemeClr val="bg1"/>
                </a:solidFill>
              </a:rPr>
              <a:t>[</a:t>
            </a:r>
            <a:r>
              <a:rPr kumimoji="1" lang="en-US" altLang="zh-CN" sz="2400" dirty="0" err="1">
                <a:solidFill>
                  <a:schemeClr val="bg1"/>
                </a:solidFill>
              </a:rPr>
              <a:t>i</a:t>
            </a:r>
            <a:r>
              <a:rPr kumimoji="1" lang="en-US" altLang="zh-CN" sz="2400" dirty="0">
                <a:solidFill>
                  <a:schemeClr val="bg1"/>
                </a:solidFill>
              </a:rPr>
              <a:t>]</a:t>
            </a:r>
            <a:r>
              <a:rPr kumimoji="1" lang="zh-CN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</a:rPr>
              <a:t>=</a:t>
            </a:r>
            <a:r>
              <a:rPr kumimoji="1" lang="zh-CN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</a:rPr>
              <a:t>0;}	</a:t>
            </a:r>
          </a:p>
          <a:p>
            <a:r>
              <a:rPr kumimoji="1" lang="en-US" altLang="zh-CN" sz="2400" dirty="0">
                <a:solidFill>
                  <a:schemeClr val="bg1"/>
                </a:solidFill>
              </a:rPr>
              <a:t>//</a:t>
            </a:r>
            <a:r>
              <a:rPr kumimoji="1" lang="zh-CN" altLang="en-US" sz="2400" dirty="0">
                <a:solidFill>
                  <a:schemeClr val="bg1"/>
                </a:solidFill>
              </a:rPr>
              <a:t>释放偶数下标的整数数组</a:t>
            </a:r>
            <a:endParaRPr kumimoji="1" lang="en-US" altLang="zh-CN" sz="2400" dirty="0">
              <a:solidFill>
                <a:schemeClr val="bg1"/>
              </a:solidFill>
            </a:endParaRPr>
          </a:p>
          <a:p>
            <a:endParaRPr kumimoji="1" lang="en-US" altLang="zh-CN" sz="2400" dirty="0">
              <a:solidFill>
                <a:schemeClr val="bg1"/>
              </a:solidFill>
            </a:endParaRPr>
          </a:p>
          <a:p>
            <a:r>
              <a:rPr kumimoji="1" lang="en-US" altLang="zh-CN" sz="2400" dirty="0">
                <a:solidFill>
                  <a:schemeClr val="bg1"/>
                </a:solidFill>
              </a:rPr>
              <a:t>}</a:t>
            </a:r>
          </a:p>
          <a:p>
            <a:r>
              <a:rPr kumimoji="1" lang="en-US" altLang="zh-CN" sz="2400" dirty="0">
                <a:solidFill>
                  <a:schemeClr val="bg1"/>
                </a:solidFill>
              </a:rPr>
              <a:t>var</a:t>
            </a:r>
            <a:r>
              <a:rPr kumimoji="1" lang="zh-CN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zh-CN" sz="2400" dirty="0" err="1">
                <a:solidFill>
                  <a:schemeClr val="bg1"/>
                </a:solidFill>
              </a:rPr>
              <a:t>new_arr</a:t>
            </a:r>
            <a:r>
              <a:rPr kumimoji="1" lang="zh-CN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</a:rPr>
              <a:t>=</a:t>
            </a:r>
            <a:r>
              <a:rPr kumimoji="1" lang="zh-CN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</a:rPr>
              <a:t>new</a:t>
            </a:r>
            <a:r>
              <a:rPr kumimoji="1" lang="zh-CN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zh-CN" sz="2400" dirty="0">
                <a:solidFill>
                  <a:schemeClr val="bg1"/>
                </a:solidFill>
              </a:rPr>
              <a:t>Array(0x50000)</a:t>
            </a:r>
          </a:p>
          <a:p>
            <a:r>
              <a:rPr kumimoji="1" lang="en-US" altLang="zh-CN" sz="2400" dirty="0">
                <a:solidFill>
                  <a:schemeClr val="bg1"/>
                </a:solidFill>
              </a:rPr>
              <a:t>for(var </a:t>
            </a:r>
            <a:r>
              <a:rPr kumimoji="1" lang="en-US" altLang="zh-CN" sz="2400" dirty="0" err="1">
                <a:solidFill>
                  <a:schemeClr val="bg1"/>
                </a:solidFill>
              </a:rPr>
              <a:t>i</a:t>
            </a:r>
            <a:r>
              <a:rPr kumimoji="1" lang="en-US" altLang="zh-CN" sz="2400" dirty="0">
                <a:solidFill>
                  <a:schemeClr val="bg1"/>
                </a:solidFill>
              </a:rPr>
              <a:t>=0;i&lt;0x50000;i++)	</a:t>
            </a:r>
          </a:p>
          <a:p>
            <a:r>
              <a:rPr kumimoji="1" lang="en-US" altLang="zh-CN" sz="2400" dirty="0">
                <a:solidFill>
                  <a:schemeClr val="bg1"/>
                </a:solidFill>
              </a:rPr>
              <a:t>{	</a:t>
            </a:r>
          </a:p>
          <a:p>
            <a:r>
              <a:rPr kumimoji="1" lang="en-US" altLang="zh-CN" sz="2400" dirty="0" err="1">
                <a:solidFill>
                  <a:schemeClr val="bg1"/>
                </a:solidFill>
              </a:rPr>
              <a:t>new_arr</a:t>
            </a:r>
            <a:r>
              <a:rPr kumimoji="1" lang="en-US" altLang="zh-CN" sz="2400" dirty="0">
                <a:solidFill>
                  <a:schemeClr val="bg1"/>
                </a:solidFill>
              </a:rPr>
              <a:t>[</a:t>
            </a:r>
            <a:r>
              <a:rPr kumimoji="1" lang="en-US" altLang="zh-CN" sz="2400" dirty="0" err="1">
                <a:solidFill>
                  <a:schemeClr val="bg1"/>
                </a:solidFill>
              </a:rPr>
              <a:t>i</a:t>
            </a:r>
            <a:r>
              <a:rPr kumimoji="1" lang="en-US" altLang="zh-CN" sz="2400" dirty="0">
                <a:solidFill>
                  <a:schemeClr val="bg1"/>
                </a:solidFill>
              </a:rPr>
              <a:t>]=new </a:t>
            </a:r>
            <a:r>
              <a:rPr kumimoji="1" lang="en-US" altLang="zh-CN" sz="2400" dirty="0" err="1">
                <a:solidFill>
                  <a:schemeClr val="bg1"/>
                </a:solidFill>
              </a:rPr>
              <a:t>DataView</a:t>
            </a:r>
            <a:r>
              <a:rPr kumimoji="1" lang="en-US" altLang="zh-CN" sz="2400" dirty="0">
                <a:solidFill>
                  <a:schemeClr val="bg1"/>
                </a:solidFill>
              </a:rPr>
              <a:t>(buf,0,i);</a:t>
            </a:r>
          </a:p>
          <a:p>
            <a:r>
              <a:rPr kumimoji="1" lang="en-US" altLang="zh-CN" sz="2400" dirty="0">
                <a:solidFill>
                  <a:schemeClr val="bg1"/>
                </a:solidFill>
              </a:rPr>
              <a:t>//</a:t>
            </a:r>
            <a:r>
              <a:rPr kumimoji="1" lang="zh-CN" altLang="en-US" sz="2400" dirty="0">
                <a:solidFill>
                  <a:schemeClr val="bg1"/>
                </a:solidFill>
              </a:rPr>
              <a:t>分配大量的</a:t>
            </a:r>
            <a:r>
              <a:rPr kumimoji="1" lang="en-US" altLang="zh-CN" sz="2400" dirty="0" err="1">
                <a:solidFill>
                  <a:schemeClr val="bg1"/>
                </a:solidFill>
              </a:rPr>
              <a:t>DataView</a:t>
            </a:r>
            <a:r>
              <a:rPr kumimoji="1" lang="zh-CN" altLang="en-US" sz="2400" dirty="0">
                <a:solidFill>
                  <a:schemeClr val="bg1"/>
                </a:solidFill>
              </a:rPr>
              <a:t>对象</a:t>
            </a:r>
            <a:endParaRPr kumimoji="1" lang="en-US" altLang="zh-CN" sz="2400" dirty="0">
              <a:solidFill>
                <a:schemeClr val="bg1"/>
              </a:solidFill>
            </a:endParaRPr>
          </a:p>
          <a:p>
            <a:endParaRPr kumimoji="1" lang="en-US" altLang="zh-CN" sz="2400" dirty="0">
              <a:solidFill>
                <a:schemeClr val="bg1"/>
              </a:solidFill>
            </a:endParaRPr>
          </a:p>
          <a:p>
            <a:r>
              <a:rPr kumimoji="1" lang="en-US" altLang="zh-CN" sz="2400" dirty="0">
                <a:solidFill>
                  <a:schemeClr val="bg1"/>
                </a:solidFill>
              </a:rPr>
              <a:t>}</a:t>
            </a:r>
          </a:p>
          <a:p>
            <a:endParaRPr kumimoji="1" lang="en-US" altLang="zh-CN" sz="2400" dirty="0">
              <a:solidFill>
                <a:schemeClr val="bg1"/>
              </a:solidFill>
            </a:endParaRPr>
          </a:p>
          <a:p>
            <a:endParaRPr kumimoji="1" lang="en-US" altLang="zh-CN" sz="2400" dirty="0">
              <a:solidFill>
                <a:schemeClr val="bg1"/>
              </a:solidFill>
            </a:endParaRPr>
          </a:p>
          <a:p>
            <a:endParaRPr kumimoji="1" lang="en-US" altLang="zh-CN" sz="2400" dirty="0">
              <a:solidFill>
                <a:schemeClr val="bg1"/>
              </a:solidFill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29C57B2-2CA7-4AAC-AB1E-EAEF2D8E94D6}"/>
              </a:ext>
            </a:extLst>
          </p:cNvPr>
          <p:cNvGrpSpPr/>
          <p:nvPr/>
        </p:nvGrpSpPr>
        <p:grpSpPr>
          <a:xfrm>
            <a:off x="5721631" y="4045986"/>
            <a:ext cx="6326441" cy="3978897"/>
            <a:chOff x="12549325" y="5188849"/>
            <a:chExt cx="11850412" cy="7453096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5CA8A0CA-79A1-4D3E-AE1F-EB2715341CB0}"/>
                </a:ext>
              </a:extLst>
            </p:cNvPr>
            <p:cNvGrpSpPr/>
            <p:nvPr/>
          </p:nvGrpSpPr>
          <p:grpSpPr>
            <a:xfrm>
              <a:off x="12579188" y="5188849"/>
              <a:ext cx="11820549" cy="7453096"/>
              <a:chOff x="12579187" y="5188848"/>
              <a:chExt cx="7670443" cy="4836369"/>
            </a:xfrm>
          </p:grpSpPr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0D5913CC-E542-4180-88D2-96BED57FA4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99987" y="5188848"/>
                <a:ext cx="7649643" cy="1143160"/>
              </a:xfrm>
              <a:prstGeom prst="rect">
                <a:avLst/>
              </a:prstGeom>
            </p:spPr>
          </p:pic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553BC940-68EA-4F18-8503-6CB1044907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599985" y="6340664"/>
                <a:ext cx="7611537" cy="438211"/>
              </a:xfrm>
              <a:prstGeom prst="rect">
                <a:avLst/>
              </a:prstGeom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356947FB-A9E1-4323-9FB2-7D09239F8E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579187" y="7961524"/>
                <a:ext cx="7582958" cy="447737"/>
              </a:xfrm>
              <a:prstGeom prst="rect">
                <a:avLst/>
              </a:prstGeom>
            </p:spPr>
          </p:pic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C92BE2CA-A848-42B5-BDFB-C3750C4DBC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579187" y="8415492"/>
                <a:ext cx="7553325" cy="1152525"/>
              </a:xfrm>
              <a:prstGeom prst="rect">
                <a:avLst/>
              </a:prstGeom>
            </p:spPr>
          </p:pic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CA1DAC07-720D-424C-B2F2-9AE8B63C82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579187" y="9568017"/>
                <a:ext cx="7610475" cy="457200"/>
              </a:xfrm>
              <a:prstGeom prst="rect">
                <a:avLst/>
              </a:prstGeom>
            </p:spPr>
          </p:pic>
        </p:grp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30496657-6106-4B31-A493-7D29E3CD5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549325" y="7675983"/>
              <a:ext cx="11669928" cy="1735902"/>
            </a:xfrm>
            <a:prstGeom prst="rect">
              <a:avLst/>
            </a:prstGeom>
          </p:spPr>
        </p:pic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0288AA31-3A0B-49FC-9FB4-A241DAEBDDEB}"/>
              </a:ext>
            </a:extLst>
          </p:cNvPr>
          <p:cNvSpPr txBox="1"/>
          <p:nvPr/>
        </p:nvSpPr>
        <p:spPr>
          <a:xfrm>
            <a:off x="5754687" y="3127709"/>
            <a:ext cx="6276894" cy="43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DataView</a:t>
            </a:r>
            <a:r>
              <a:rPr lang="zh-CN" altLang="en-US" dirty="0">
                <a:solidFill>
                  <a:schemeClr val="bg1"/>
                </a:solidFill>
              </a:rPr>
              <a:t>对象被分配在被释放的整数数组的位置</a:t>
            </a:r>
          </a:p>
        </p:txBody>
      </p:sp>
    </p:spTree>
    <p:extLst>
      <p:ext uri="{BB962C8B-B14F-4D97-AF65-F5344CB8AC3E}">
        <p14:creationId xmlns:p14="http://schemas.microsoft.com/office/powerpoint/2010/main" val="695308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D228B60F-5ECA-4100-A423-EB0E0793AD8A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02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Edge </a:t>
              </a:r>
              <a:r>
                <a:rPr kumimoji="1" lang="en-US" altLang="zh-CN" sz="3600" dirty="0" err="1">
                  <a:solidFill>
                    <a:schemeClr val="bg1"/>
                  </a:solidFill>
                  <a:latin typeface="+mj-ea"/>
                  <a:ea typeface="+mj-ea"/>
                </a:rPr>
                <a:t>AudioBuffer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 UAF 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  <a:ea typeface="+mj-ea"/>
                </a:rPr>
                <a:t>漏洞分析及利用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: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  <a:ea typeface="+mj-ea"/>
                </a:rPr>
                <a:t>实现任意地址读写</a:t>
              </a:r>
              <a:endParaRPr kumimoji="1" lang="en-US" altLang="zh-CN" sz="3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4B8902C1-4921-4D3D-A575-84DA80A793C5}"/>
              </a:ext>
            </a:extLst>
          </p:cNvPr>
          <p:cNvSpPr/>
          <p:nvPr/>
        </p:nvSpPr>
        <p:spPr>
          <a:xfrm>
            <a:off x="1016656" y="2550693"/>
            <a:ext cx="4753701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000" dirty="0">
                <a:solidFill>
                  <a:schemeClr val="bg1"/>
                </a:solidFill>
              </a:rPr>
              <a:t>如何定位这个</a:t>
            </a:r>
            <a:r>
              <a:rPr kumimoji="1" lang="en-US" altLang="zh-CN" sz="2000" dirty="0" err="1">
                <a:solidFill>
                  <a:schemeClr val="bg1"/>
                </a:solidFill>
              </a:rPr>
              <a:t>DataView</a:t>
            </a:r>
            <a:r>
              <a:rPr kumimoji="1" lang="en-US" altLang="zh-CN" sz="2000" dirty="0">
                <a:solidFill>
                  <a:schemeClr val="bg1"/>
                </a:solidFill>
              </a:rPr>
              <a:t> ,</a:t>
            </a:r>
            <a:r>
              <a:rPr kumimoji="1" lang="zh-CN" altLang="en-US" sz="2000" dirty="0">
                <a:solidFill>
                  <a:schemeClr val="bg1"/>
                </a:solidFill>
              </a:rPr>
              <a:t>伪代码如下</a:t>
            </a:r>
            <a:endParaRPr kumimoji="1" lang="en-US" altLang="zh-CN" sz="2000" dirty="0">
              <a:solidFill>
                <a:schemeClr val="bg1"/>
              </a:solidFill>
            </a:endParaRPr>
          </a:p>
          <a:p>
            <a:endParaRPr kumimoji="1" lang="en-US" altLang="zh-CN" sz="2000" dirty="0">
              <a:solidFill>
                <a:schemeClr val="bg1"/>
              </a:solidFill>
            </a:endParaRPr>
          </a:p>
          <a:p>
            <a:r>
              <a:rPr kumimoji="1" lang="en-US" altLang="zh-CN" sz="2000" dirty="0">
                <a:solidFill>
                  <a:schemeClr val="bg1"/>
                </a:solidFill>
              </a:rPr>
              <a:t>for(var begin=0x40000/4;;begin+=0x12){</a:t>
            </a:r>
          </a:p>
          <a:p>
            <a:r>
              <a:rPr kumimoji="1" lang="en-US" altLang="zh-CN" sz="2000" dirty="0">
                <a:solidFill>
                  <a:schemeClr val="bg1"/>
                </a:solidFill>
              </a:rPr>
              <a:t>index = begin;</a:t>
            </a:r>
          </a:p>
          <a:p>
            <a:r>
              <a:rPr kumimoji="1" lang="en-US" altLang="zh-CN" sz="2000" dirty="0" err="1">
                <a:solidFill>
                  <a:schemeClr val="bg1"/>
                </a:solidFill>
              </a:rPr>
              <a:t>tmp</a:t>
            </a:r>
            <a:r>
              <a:rPr kumimoji="1" lang="en-US" altLang="zh-CN" sz="2000" dirty="0">
                <a:solidFill>
                  <a:schemeClr val="bg1"/>
                </a:solidFill>
              </a:rPr>
              <a:t> = </a:t>
            </a:r>
            <a:r>
              <a:rPr kumimoji="1" lang="en-US" altLang="zh-CN" sz="2000" dirty="0" err="1">
                <a:solidFill>
                  <a:schemeClr val="bg1"/>
                </a:solidFill>
              </a:rPr>
              <a:t>jit_read</a:t>
            </a:r>
            <a:r>
              <a:rPr kumimoji="1" lang="en-US" altLang="zh-CN" sz="2000" dirty="0">
                <a:solidFill>
                  <a:schemeClr val="bg1"/>
                </a:solidFill>
              </a:rPr>
              <a:t>(index);index=begin+2;</a:t>
            </a:r>
          </a:p>
          <a:p>
            <a:r>
              <a:rPr kumimoji="1" lang="en-US" altLang="zh-CN" sz="2000" dirty="0">
                <a:solidFill>
                  <a:schemeClr val="bg1"/>
                </a:solidFill>
              </a:rPr>
              <a:t>tmp2 = </a:t>
            </a:r>
            <a:r>
              <a:rPr kumimoji="1" lang="en-US" altLang="zh-CN" sz="2000" dirty="0" err="1">
                <a:solidFill>
                  <a:schemeClr val="bg1"/>
                </a:solidFill>
              </a:rPr>
              <a:t>jit_read</a:t>
            </a:r>
            <a:r>
              <a:rPr kumimoji="1" lang="en-US" altLang="zh-CN" sz="2000" dirty="0">
                <a:solidFill>
                  <a:schemeClr val="bg1"/>
                </a:solidFill>
              </a:rPr>
              <a:t>(index);</a:t>
            </a:r>
          </a:p>
          <a:p>
            <a:r>
              <a:rPr kumimoji="1" lang="en-US" altLang="zh-CN" sz="2000" dirty="0">
                <a:solidFill>
                  <a:schemeClr val="bg1"/>
                </a:solidFill>
              </a:rPr>
              <a:t>if(</a:t>
            </a:r>
            <a:r>
              <a:rPr kumimoji="1" lang="en-US" altLang="zh-CN" sz="2000" dirty="0" err="1">
                <a:solidFill>
                  <a:schemeClr val="bg1"/>
                </a:solidFill>
              </a:rPr>
              <a:t>tmp</a:t>
            </a:r>
            <a:r>
              <a:rPr kumimoji="1" lang="en-US" altLang="zh-CN" sz="2000" dirty="0">
                <a:solidFill>
                  <a:schemeClr val="bg1"/>
                </a:solidFill>
              </a:rPr>
              <a:t>==0x5 &amp;&amp; tmp2==0x7f9)</a:t>
            </a:r>
          </a:p>
          <a:p>
            <a:r>
              <a:rPr kumimoji="1" lang="en-US" altLang="zh-CN" sz="2000" dirty="0">
                <a:solidFill>
                  <a:schemeClr val="bg1"/>
                </a:solidFill>
              </a:rPr>
              <a:t>{</a:t>
            </a:r>
          </a:p>
          <a:p>
            <a:r>
              <a:rPr kumimoji="1" lang="en-US" altLang="zh-CN" sz="2000" dirty="0">
                <a:solidFill>
                  <a:schemeClr val="bg1"/>
                </a:solidFill>
              </a:rPr>
              <a:t>        index = begin+ 0x20;</a:t>
            </a:r>
          </a:p>
          <a:p>
            <a:r>
              <a:rPr kumimoji="1" lang="en-US" altLang="zh-CN" sz="2000" dirty="0">
                <a:solidFill>
                  <a:schemeClr val="bg1"/>
                </a:solidFill>
              </a:rPr>
              <a:t>        </a:t>
            </a:r>
            <a:r>
              <a:rPr kumimoji="1" lang="en-US" altLang="zh-CN" sz="2000" dirty="0" err="1">
                <a:solidFill>
                  <a:schemeClr val="bg1"/>
                </a:solidFill>
              </a:rPr>
              <a:t>tmp</a:t>
            </a:r>
            <a:r>
              <a:rPr kumimoji="1" lang="en-US" altLang="zh-CN" sz="2000" dirty="0">
                <a:solidFill>
                  <a:schemeClr val="bg1"/>
                </a:solidFill>
              </a:rPr>
              <a:t> = </a:t>
            </a:r>
            <a:r>
              <a:rPr kumimoji="1" lang="en-US" altLang="zh-CN" sz="2000" dirty="0" err="1">
                <a:solidFill>
                  <a:schemeClr val="bg1"/>
                </a:solidFill>
              </a:rPr>
              <a:t>jit_read</a:t>
            </a:r>
            <a:r>
              <a:rPr kumimoji="1" lang="en-US" altLang="zh-CN" sz="2000" dirty="0">
                <a:solidFill>
                  <a:schemeClr val="bg1"/>
                </a:solidFill>
              </a:rPr>
              <a:t>(index);index=begin+2;</a:t>
            </a:r>
          </a:p>
          <a:p>
            <a:r>
              <a:rPr kumimoji="1" lang="en-US" altLang="zh-CN" sz="2000" dirty="0">
                <a:solidFill>
                  <a:schemeClr val="bg1"/>
                </a:solidFill>
              </a:rPr>
              <a:t>        tmp2 = </a:t>
            </a:r>
            <a:r>
              <a:rPr kumimoji="1" lang="en-US" altLang="zh-CN" sz="2000" dirty="0" err="1">
                <a:solidFill>
                  <a:schemeClr val="bg1"/>
                </a:solidFill>
              </a:rPr>
              <a:t>jit_read</a:t>
            </a:r>
            <a:r>
              <a:rPr kumimoji="1" lang="en-US" altLang="zh-CN" sz="2000" dirty="0">
                <a:solidFill>
                  <a:schemeClr val="bg1"/>
                </a:solidFill>
              </a:rPr>
              <a:t>(index);</a:t>
            </a:r>
          </a:p>
          <a:p>
            <a:r>
              <a:rPr kumimoji="1" lang="en-US" altLang="zh-CN" sz="2000" dirty="0">
                <a:solidFill>
                  <a:schemeClr val="bg1"/>
                </a:solidFill>
              </a:rPr>
              <a:t>        if(</a:t>
            </a:r>
            <a:r>
              <a:rPr kumimoji="1" lang="en-US" altLang="zh-CN" sz="2000" dirty="0" err="1">
                <a:solidFill>
                  <a:schemeClr val="bg1"/>
                </a:solidFill>
              </a:rPr>
              <a:t>tmp</a:t>
            </a:r>
            <a:r>
              <a:rPr kumimoji="1" lang="en-US" altLang="zh-CN" sz="2000" dirty="0">
                <a:solidFill>
                  <a:schemeClr val="bg1"/>
                </a:solidFill>
              </a:rPr>
              <a:t> ==0x5 &amp;&amp; tmp2==0x7f9)</a:t>
            </a:r>
          </a:p>
          <a:p>
            <a:r>
              <a:rPr kumimoji="1" lang="en-US" altLang="zh-CN" sz="2000" dirty="0">
                <a:solidFill>
                  <a:schemeClr val="bg1"/>
                </a:solidFill>
              </a:rPr>
              <a:t>        {</a:t>
            </a:r>
          </a:p>
          <a:p>
            <a:r>
              <a:rPr kumimoji="1" lang="en-US" altLang="zh-CN" sz="2000" dirty="0">
                <a:solidFill>
                  <a:schemeClr val="bg1"/>
                </a:solidFill>
              </a:rPr>
              <a:t>                break;</a:t>
            </a:r>
          </a:p>
          <a:p>
            <a:r>
              <a:rPr kumimoji="1" lang="en-US" altLang="zh-CN" sz="2000" dirty="0">
                <a:solidFill>
                  <a:schemeClr val="bg1"/>
                </a:solidFill>
              </a:rPr>
              <a:t>         }</a:t>
            </a:r>
          </a:p>
          <a:p>
            <a:r>
              <a:rPr kumimoji="1" lang="en-US" altLang="zh-CN" sz="2000" dirty="0">
                <a:solidFill>
                  <a:schemeClr val="bg1"/>
                </a:solidFill>
              </a:rPr>
              <a:t>}</a:t>
            </a:r>
          </a:p>
          <a:p>
            <a:r>
              <a:rPr kumimoji="1" lang="en-US" altLang="zh-CN" sz="2000" dirty="0" err="1">
                <a:solidFill>
                  <a:schemeClr val="bg1"/>
                </a:solidFill>
              </a:rPr>
              <a:t>dataview_index</a:t>
            </a:r>
            <a:r>
              <a:rPr kumimoji="1" lang="en-US" altLang="zh-CN" sz="2000" dirty="0">
                <a:solidFill>
                  <a:schemeClr val="bg1"/>
                </a:solidFill>
              </a:rPr>
              <a:t> = index – 0x10</a:t>
            </a:r>
          </a:p>
          <a:p>
            <a:r>
              <a:rPr kumimoji="1" lang="en-US" altLang="zh-CN" sz="2000" dirty="0" err="1">
                <a:solidFill>
                  <a:schemeClr val="bg1"/>
                </a:solidFill>
              </a:rPr>
              <a:t>vt_low</a:t>
            </a:r>
            <a:r>
              <a:rPr kumimoji="1" lang="en-US" altLang="zh-CN" sz="2000" dirty="0">
                <a:solidFill>
                  <a:schemeClr val="bg1"/>
                </a:solidFill>
              </a:rPr>
              <a:t> = </a:t>
            </a:r>
            <a:r>
              <a:rPr kumimoji="1" lang="en-US" altLang="zh-CN" sz="2000" dirty="0" err="1">
                <a:solidFill>
                  <a:schemeClr val="bg1"/>
                </a:solidFill>
              </a:rPr>
              <a:t>dataview_index</a:t>
            </a:r>
            <a:r>
              <a:rPr kumimoji="1" lang="en-US" altLang="zh-CN" sz="2000" dirty="0">
                <a:solidFill>
                  <a:schemeClr val="bg1"/>
                </a:solidFill>
              </a:rPr>
              <a:t> – 0x08</a:t>
            </a:r>
          </a:p>
          <a:p>
            <a:r>
              <a:rPr kumimoji="1" lang="en-US" altLang="zh-CN" sz="2000" dirty="0">
                <a:solidFill>
                  <a:schemeClr val="bg1"/>
                </a:solidFill>
              </a:rPr>
              <a:t>}</a:t>
            </a:r>
          </a:p>
          <a:p>
            <a:endParaRPr kumimoji="1" lang="en-US" altLang="zh-CN" sz="2000" dirty="0">
              <a:solidFill>
                <a:schemeClr val="bg1"/>
              </a:solidFill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E08B5582-8FB8-43C0-8C49-531CE58FCF8D}"/>
              </a:ext>
            </a:extLst>
          </p:cNvPr>
          <p:cNvGrpSpPr/>
          <p:nvPr/>
        </p:nvGrpSpPr>
        <p:grpSpPr>
          <a:xfrm>
            <a:off x="5438775" y="2550693"/>
            <a:ext cx="6570095" cy="4231107"/>
            <a:chOff x="12549325" y="5188849"/>
            <a:chExt cx="11850412" cy="7453096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C3BE5F98-1DFC-4E14-81A2-BEC3BCB9B1E6}"/>
                </a:ext>
              </a:extLst>
            </p:cNvPr>
            <p:cNvGrpSpPr/>
            <p:nvPr/>
          </p:nvGrpSpPr>
          <p:grpSpPr>
            <a:xfrm>
              <a:off x="12579188" y="5188849"/>
              <a:ext cx="11820549" cy="7453096"/>
              <a:chOff x="12579187" y="5188848"/>
              <a:chExt cx="7670443" cy="4836369"/>
            </a:xfrm>
          </p:grpSpPr>
          <p:pic>
            <p:nvPicPr>
              <p:cNvPr id="35" name="图片 34">
                <a:extLst>
                  <a:ext uri="{FF2B5EF4-FFF2-40B4-BE49-F238E27FC236}">
                    <a16:creationId xmlns:a16="http://schemas.microsoft.com/office/drawing/2014/main" id="{68960B49-C4B5-485B-BC6C-3ED85ACFE0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99987" y="5188848"/>
                <a:ext cx="7649643" cy="1143160"/>
              </a:xfrm>
              <a:prstGeom prst="rect">
                <a:avLst/>
              </a:prstGeom>
            </p:spPr>
          </p:pic>
          <p:pic>
            <p:nvPicPr>
              <p:cNvPr id="36" name="图片 35">
                <a:extLst>
                  <a:ext uri="{FF2B5EF4-FFF2-40B4-BE49-F238E27FC236}">
                    <a16:creationId xmlns:a16="http://schemas.microsoft.com/office/drawing/2014/main" id="{5FDFE964-807A-4B5D-AC5A-EE4D618544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599985" y="6340664"/>
                <a:ext cx="7611537" cy="438211"/>
              </a:xfrm>
              <a:prstGeom prst="rect">
                <a:avLst/>
              </a:prstGeom>
            </p:spPr>
          </p:pic>
          <p:pic>
            <p:nvPicPr>
              <p:cNvPr id="37" name="图片 36">
                <a:extLst>
                  <a:ext uri="{FF2B5EF4-FFF2-40B4-BE49-F238E27FC236}">
                    <a16:creationId xmlns:a16="http://schemas.microsoft.com/office/drawing/2014/main" id="{C2529281-0A18-4CE4-ADD5-942BCD75E0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579187" y="7961524"/>
                <a:ext cx="7582958" cy="447737"/>
              </a:xfrm>
              <a:prstGeom prst="rect">
                <a:avLst/>
              </a:prstGeom>
            </p:spPr>
          </p:pic>
          <p:pic>
            <p:nvPicPr>
              <p:cNvPr id="38" name="图片 37">
                <a:extLst>
                  <a:ext uri="{FF2B5EF4-FFF2-40B4-BE49-F238E27FC236}">
                    <a16:creationId xmlns:a16="http://schemas.microsoft.com/office/drawing/2014/main" id="{155A04D7-A243-4B4A-B747-D6BD1C2EC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579187" y="8415492"/>
                <a:ext cx="7553325" cy="1152525"/>
              </a:xfrm>
              <a:prstGeom prst="rect">
                <a:avLst/>
              </a:prstGeom>
            </p:spPr>
          </p:pic>
          <p:pic>
            <p:nvPicPr>
              <p:cNvPr id="39" name="图片 38">
                <a:extLst>
                  <a:ext uri="{FF2B5EF4-FFF2-40B4-BE49-F238E27FC236}">
                    <a16:creationId xmlns:a16="http://schemas.microsoft.com/office/drawing/2014/main" id="{DE9EA193-2E6D-4014-9BBB-4A46C2C180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579187" y="9568017"/>
                <a:ext cx="7610475" cy="457200"/>
              </a:xfrm>
              <a:prstGeom prst="rect">
                <a:avLst/>
              </a:prstGeom>
            </p:spPr>
          </p:pic>
        </p:grpSp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DD156C16-C7BB-4536-9D65-0F7D9B4DE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549325" y="7675983"/>
              <a:ext cx="11669928" cy="1735902"/>
            </a:xfrm>
            <a:prstGeom prst="rect">
              <a:avLst/>
            </a:prstGeom>
          </p:spPr>
        </p:pic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id="{E67117C0-8AC3-4345-926A-B1A59EBA3F15}"/>
              </a:ext>
            </a:extLst>
          </p:cNvPr>
          <p:cNvSpPr/>
          <p:nvPr/>
        </p:nvSpPr>
        <p:spPr>
          <a:xfrm flipV="1">
            <a:off x="7263716" y="3158380"/>
            <a:ext cx="1209724" cy="19839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CN" altLang="en-US" sz="7729">
              <a:solidFill>
                <a:schemeClr val="bg1"/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3199F47-D14D-492B-A648-DD54C211556E}"/>
              </a:ext>
            </a:extLst>
          </p:cNvPr>
          <p:cNvSpPr/>
          <p:nvPr/>
        </p:nvSpPr>
        <p:spPr>
          <a:xfrm flipV="1">
            <a:off x="9648776" y="2951545"/>
            <a:ext cx="1125904" cy="19839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CN" altLang="en-US" sz="7729">
              <a:solidFill>
                <a:schemeClr val="bg1"/>
              </a:solidFill>
            </a:endParaRPr>
          </a:p>
        </p:txBody>
      </p:sp>
      <p:cxnSp>
        <p:nvCxnSpPr>
          <p:cNvPr id="5" name="连接符: 肘形 4">
            <a:extLst>
              <a:ext uri="{FF2B5EF4-FFF2-40B4-BE49-F238E27FC236}">
                <a16:creationId xmlns:a16="http://schemas.microsoft.com/office/drawing/2014/main" id="{71E1A00B-D6E6-47B1-918F-8488E90CB2D6}"/>
              </a:ext>
            </a:extLst>
          </p:cNvPr>
          <p:cNvCxnSpPr>
            <a:endCxn id="40" idx="3"/>
          </p:cNvCxnSpPr>
          <p:nvPr/>
        </p:nvCxnSpPr>
        <p:spPr>
          <a:xfrm rot="10800000" flipV="1">
            <a:off x="8473440" y="3032760"/>
            <a:ext cx="1175336" cy="224816"/>
          </a:xfrm>
          <a:prstGeom prst="bentConnector3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CB9A2EA5-4BC2-4C0F-8836-D12B05AF20EA}"/>
              </a:ext>
            </a:extLst>
          </p:cNvPr>
          <p:cNvSpPr/>
          <p:nvPr/>
        </p:nvSpPr>
        <p:spPr>
          <a:xfrm flipV="1">
            <a:off x="7263716" y="5991187"/>
            <a:ext cx="1209724" cy="19839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CN" altLang="en-US" sz="7729">
              <a:solidFill>
                <a:schemeClr val="bg1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3CA61FA-554A-44EC-A8EE-225EA6A0AF46}"/>
              </a:ext>
            </a:extLst>
          </p:cNvPr>
          <p:cNvSpPr/>
          <p:nvPr/>
        </p:nvSpPr>
        <p:spPr>
          <a:xfrm flipV="1">
            <a:off x="9648776" y="5784352"/>
            <a:ext cx="1125904" cy="19839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CN" altLang="en-US" sz="7729">
              <a:solidFill>
                <a:schemeClr val="bg1"/>
              </a:solidFill>
            </a:endParaRPr>
          </a:p>
        </p:txBody>
      </p:sp>
      <p:cxnSp>
        <p:nvCxnSpPr>
          <p:cNvPr id="44" name="连接符: 肘形 43">
            <a:extLst>
              <a:ext uri="{FF2B5EF4-FFF2-40B4-BE49-F238E27FC236}">
                <a16:creationId xmlns:a16="http://schemas.microsoft.com/office/drawing/2014/main" id="{E0830A6C-D4F5-4A42-8169-E3D590203578}"/>
              </a:ext>
            </a:extLst>
          </p:cNvPr>
          <p:cNvCxnSpPr>
            <a:endCxn id="42" idx="3"/>
          </p:cNvCxnSpPr>
          <p:nvPr/>
        </p:nvCxnSpPr>
        <p:spPr>
          <a:xfrm rot="10800000" flipV="1">
            <a:off x="8473440" y="5865567"/>
            <a:ext cx="1175336" cy="224816"/>
          </a:xfrm>
          <a:prstGeom prst="bentConnector3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00965929-6074-488E-BC0B-49D683A3B2E7}"/>
              </a:ext>
            </a:extLst>
          </p:cNvPr>
          <p:cNvSpPr/>
          <p:nvPr/>
        </p:nvSpPr>
        <p:spPr>
          <a:xfrm flipV="1">
            <a:off x="7181097" y="4156651"/>
            <a:ext cx="1209724" cy="19839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CN" altLang="en-US" sz="7729">
              <a:solidFill>
                <a:schemeClr val="bg1"/>
              </a:solidFill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C6511C95-5CB9-46F1-9A38-53FD8B3FE5A4}"/>
              </a:ext>
            </a:extLst>
          </p:cNvPr>
          <p:cNvSpPr/>
          <p:nvPr/>
        </p:nvSpPr>
        <p:spPr>
          <a:xfrm flipV="1">
            <a:off x="7187036" y="4568200"/>
            <a:ext cx="1209724" cy="19839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zh-CN" altLang="en-US" sz="7729">
              <a:solidFill>
                <a:schemeClr val="bg1"/>
              </a:solidFill>
            </a:endParaRPr>
          </a:p>
        </p:txBody>
      </p:sp>
      <p:cxnSp>
        <p:nvCxnSpPr>
          <p:cNvPr id="47" name="连接符: 肘形 46">
            <a:extLst>
              <a:ext uri="{FF2B5EF4-FFF2-40B4-BE49-F238E27FC236}">
                <a16:creationId xmlns:a16="http://schemas.microsoft.com/office/drawing/2014/main" id="{65AA3A9B-71F8-4CCC-9FF8-7C5321AC50E7}"/>
              </a:ext>
            </a:extLst>
          </p:cNvPr>
          <p:cNvCxnSpPr>
            <a:stCxn id="46" idx="1"/>
            <a:endCxn id="45" idx="1"/>
          </p:cNvCxnSpPr>
          <p:nvPr/>
        </p:nvCxnSpPr>
        <p:spPr>
          <a:xfrm rot="10800000">
            <a:off x="7181098" y="4255848"/>
            <a:ext cx="5939" cy="411549"/>
          </a:xfrm>
          <a:prstGeom prst="bentConnector3">
            <a:avLst>
              <a:gd name="adj1" fmla="val 972283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34B64B64-79EC-436B-B11D-DFC20E8E3C30}"/>
              </a:ext>
            </a:extLst>
          </p:cNvPr>
          <p:cNvSpPr txBox="1"/>
          <p:nvPr/>
        </p:nvSpPr>
        <p:spPr>
          <a:xfrm>
            <a:off x="1078125" y="9153421"/>
            <a:ext cx="11014924" cy="772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寻找整数数组的成员</a:t>
            </a:r>
            <a:r>
              <a:rPr lang="en-US" altLang="zh-CN" dirty="0">
                <a:solidFill>
                  <a:schemeClr val="bg1"/>
                </a:solidFill>
              </a:rPr>
              <a:t>flag</a:t>
            </a:r>
            <a:r>
              <a:rPr lang="zh-CN" altLang="en-US" dirty="0">
                <a:solidFill>
                  <a:schemeClr val="bg1"/>
                </a:solidFill>
              </a:rPr>
              <a:t>和</a:t>
            </a:r>
            <a:r>
              <a:rPr lang="en-US" altLang="zh-CN" dirty="0">
                <a:solidFill>
                  <a:schemeClr val="bg1"/>
                </a:solidFill>
              </a:rPr>
              <a:t>length</a:t>
            </a:r>
            <a:r>
              <a:rPr lang="zh-CN" altLang="en-US" dirty="0">
                <a:solidFill>
                  <a:schemeClr val="bg1"/>
                </a:solidFill>
              </a:rPr>
              <a:t>，再减去固定的偏移便是</a:t>
            </a:r>
            <a:r>
              <a:rPr lang="en-US" altLang="zh-CN" dirty="0" err="1">
                <a:solidFill>
                  <a:schemeClr val="bg1"/>
                </a:solidFill>
              </a:rPr>
              <a:t>DataView</a:t>
            </a:r>
            <a:r>
              <a:rPr lang="zh-CN" altLang="en-US" dirty="0">
                <a:solidFill>
                  <a:schemeClr val="bg1"/>
                </a:solidFill>
              </a:rPr>
              <a:t>对象的</a:t>
            </a:r>
            <a:r>
              <a:rPr lang="en-US" altLang="zh-CN" dirty="0">
                <a:solidFill>
                  <a:schemeClr val="bg1"/>
                </a:solidFill>
              </a:rPr>
              <a:t>index</a:t>
            </a:r>
            <a:r>
              <a:rPr lang="zh-CN" altLang="en-US" dirty="0">
                <a:solidFill>
                  <a:schemeClr val="bg1"/>
                </a:solidFill>
              </a:rPr>
              <a:t>和虚表指针</a:t>
            </a:r>
          </a:p>
        </p:txBody>
      </p:sp>
    </p:spTree>
    <p:extLst>
      <p:ext uri="{BB962C8B-B14F-4D97-AF65-F5344CB8AC3E}">
        <p14:creationId xmlns:p14="http://schemas.microsoft.com/office/powerpoint/2010/main" val="2991898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02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Edge </a:t>
              </a:r>
              <a:r>
                <a:rPr kumimoji="1" lang="en-US" altLang="zh-CN" sz="3600" dirty="0" err="1">
                  <a:solidFill>
                    <a:schemeClr val="bg1"/>
                  </a:solidFill>
                  <a:latin typeface="+mj-ea"/>
                  <a:ea typeface="+mj-ea"/>
                </a:rPr>
                <a:t>AudioBuffer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 UAF 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  <a:ea typeface="+mj-ea"/>
                </a:rPr>
                <a:t>漏洞分析及利用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: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  <a:ea typeface="+mj-ea"/>
                </a:rPr>
                <a:t>实现任意地址读写</a:t>
              </a:r>
              <a:endParaRPr kumimoji="1" lang="en-US" altLang="zh-CN" sz="3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43112830-2342-40E7-A093-AA0E91E70F1E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19FA7E2-5902-4B9E-9F56-F7B4DEB38904}"/>
              </a:ext>
            </a:extLst>
          </p:cNvPr>
          <p:cNvSpPr/>
          <p:nvPr/>
        </p:nvSpPr>
        <p:spPr>
          <a:xfrm>
            <a:off x="1078125" y="2550693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</a:rPr>
              <a:t>如何泄露对象地址？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9090BED-8EF6-4CA9-9C83-C2C3D0EA5EF2}"/>
              </a:ext>
            </a:extLst>
          </p:cNvPr>
          <p:cNvGrpSpPr/>
          <p:nvPr/>
        </p:nvGrpSpPr>
        <p:grpSpPr>
          <a:xfrm>
            <a:off x="1666377" y="3430463"/>
            <a:ext cx="4732806" cy="6233893"/>
            <a:chOff x="1732499" y="4441162"/>
            <a:chExt cx="6865485" cy="9042987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35B3D715-9540-4312-ABB1-B272467B7EE6}"/>
                </a:ext>
              </a:extLst>
            </p:cNvPr>
            <p:cNvSpPr/>
            <p:nvPr/>
          </p:nvSpPr>
          <p:spPr>
            <a:xfrm>
              <a:off x="1732499" y="4441162"/>
              <a:ext cx="6852784" cy="93014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a</a:t>
              </a:r>
              <a:r>
                <a:rPr kumimoji="1" lang="zh-CN" altLang="en-US" dirty="0"/>
                <a:t>的越界</a:t>
              </a:r>
              <a:r>
                <a:rPr kumimoji="1" lang="en-US" altLang="zh-CN" dirty="0"/>
                <a:t>segment</a:t>
              </a:r>
              <a:endParaRPr kumimoji="1" lang="zh-CN" altLang="en-US" dirty="0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1C1EBC6-8FE0-4B9C-9807-83D84038C8FD}"/>
                </a:ext>
              </a:extLst>
            </p:cNvPr>
            <p:cNvSpPr/>
            <p:nvPr/>
          </p:nvSpPr>
          <p:spPr>
            <a:xfrm>
              <a:off x="1732499" y="12554005"/>
              <a:ext cx="6852784" cy="93014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整数数组对象</a:t>
              </a:r>
              <a:r>
                <a:rPr kumimoji="1" lang="en-US" altLang="zh-CN" dirty="0"/>
                <a:t>c</a:t>
              </a:r>
              <a:endParaRPr kumimoji="1" lang="zh-CN" altLang="en-US" dirty="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A565B8B4-AA5F-4C3C-999F-9A37753D94AE}"/>
                </a:ext>
              </a:extLst>
            </p:cNvPr>
            <p:cNvSpPr txBox="1"/>
            <p:nvPr/>
          </p:nvSpPr>
          <p:spPr>
            <a:xfrm>
              <a:off x="4406416" y="5826833"/>
              <a:ext cx="1504950" cy="66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…………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98B34693-F21B-4A44-B0DF-4370F68BD1DB}"/>
                </a:ext>
              </a:extLst>
            </p:cNvPr>
            <p:cNvSpPr/>
            <p:nvPr/>
          </p:nvSpPr>
          <p:spPr>
            <a:xfrm>
              <a:off x="1732499" y="11614795"/>
              <a:ext cx="6852784" cy="93014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err="1"/>
                <a:t>DataView</a:t>
              </a:r>
              <a:r>
                <a:rPr kumimoji="1" lang="zh-CN" altLang="en-US" dirty="0"/>
                <a:t>对象</a:t>
              </a:r>
              <a:r>
                <a:rPr kumimoji="1" lang="en-US" altLang="zh-CN" dirty="0"/>
                <a:t>b</a:t>
              </a:r>
              <a:endParaRPr kumimoji="1" lang="zh-CN" altLang="en-US" dirty="0"/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95FBF28B-F300-4EAA-9789-BCA84CC8875C}"/>
                </a:ext>
              </a:extLst>
            </p:cNvPr>
            <p:cNvSpPr txBox="1"/>
            <p:nvPr/>
          </p:nvSpPr>
          <p:spPr>
            <a:xfrm>
              <a:off x="4406416" y="10491395"/>
              <a:ext cx="1504950" cy="667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…………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24F90E07-988B-40EF-ACE1-01F646EAC616}"/>
                </a:ext>
              </a:extLst>
            </p:cNvPr>
            <p:cNvSpPr/>
            <p:nvPr/>
          </p:nvSpPr>
          <p:spPr>
            <a:xfrm>
              <a:off x="1732499" y="9277915"/>
              <a:ext cx="6852784" cy="93014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/>
                <a:t>带有越界</a:t>
              </a:r>
              <a:r>
                <a:rPr kumimoji="1" lang="en-US" altLang="zh-CN" dirty="0"/>
                <a:t>segment</a:t>
              </a:r>
              <a:r>
                <a:rPr kumimoji="1" lang="zh-CN" altLang="en-US" dirty="0"/>
                <a:t>的整数数组</a:t>
              </a:r>
              <a:r>
                <a:rPr kumimoji="1" lang="en-US" altLang="zh-CN" dirty="0"/>
                <a:t>a</a:t>
              </a:r>
              <a:endParaRPr kumimoji="1" lang="zh-CN" altLang="en-US" dirty="0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CD159B1B-A6F3-42AC-8DC0-4E0955E4C5FB}"/>
                </a:ext>
              </a:extLst>
            </p:cNvPr>
            <p:cNvSpPr/>
            <p:nvPr/>
          </p:nvSpPr>
          <p:spPr>
            <a:xfrm>
              <a:off x="1732499" y="6762245"/>
              <a:ext cx="6852784" cy="93014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c</a:t>
              </a:r>
              <a:r>
                <a:rPr kumimoji="1" lang="zh-CN" altLang="en-US" dirty="0"/>
                <a:t>的</a:t>
              </a:r>
              <a:r>
                <a:rPr kumimoji="1" lang="en-US" altLang="zh-CN" dirty="0"/>
                <a:t>segment</a:t>
              </a:r>
              <a:endParaRPr kumimoji="1" lang="zh-CN" altLang="en-US" dirty="0"/>
            </a:p>
          </p:txBody>
        </p:sp>
        <p:cxnSp>
          <p:nvCxnSpPr>
            <p:cNvPr id="54" name="连接符: 肘形 53">
              <a:extLst>
                <a:ext uri="{FF2B5EF4-FFF2-40B4-BE49-F238E27FC236}">
                  <a16:creationId xmlns:a16="http://schemas.microsoft.com/office/drawing/2014/main" id="{9A57458D-6F57-4F6A-84C8-E0BCE4510D34}"/>
                </a:ext>
              </a:extLst>
            </p:cNvPr>
            <p:cNvCxnSpPr>
              <a:stCxn id="31" idx="1"/>
              <a:endCxn id="53" idx="1"/>
            </p:cNvCxnSpPr>
            <p:nvPr/>
          </p:nvCxnSpPr>
          <p:spPr>
            <a:xfrm rot="10800000">
              <a:off x="1732499" y="7227319"/>
              <a:ext cx="12701" cy="5791760"/>
            </a:xfrm>
            <a:prstGeom prst="bentConnector3">
              <a:avLst>
                <a:gd name="adj1" fmla="val 7350000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连接符: 肘形 54">
              <a:extLst>
                <a:ext uri="{FF2B5EF4-FFF2-40B4-BE49-F238E27FC236}">
                  <a16:creationId xmlns:a16="http://schemas.microsoft.com/office/drawing/2014/main" id="{B2880794-5494-4AD7-88A0-96E7F6BAD07F}"/>
                </a:ext>
              </a:extLst>
            </p:cNvPr>
            <p:cNvCxnSpPr>
              <a:stCxn id="52" idx="1"/>
              <a:endCxn id="30" idx="1"/>
            </p:cNvCxnSpPr>
            <p:nvPr/>
          </p:nvCxnSpPr>
          <p:spPr>
            <a:xfrm rot="10800000">
              <a:off x="1732499" y="4906236"/>
              <a:ext cx="12701" cy="4836753"/>
            </a:xfrm>
            <a:prstGeom prst="bentConnector3">
              <a:avLst>
                <a:gd name="adj1" fmla="val 390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连接符: 肘形 55">
              <a:extLst>
                <a:ext uri="{FF2B5EF4-FFF2-40B4-BE49-F238E27FC236}">
                  <a16:creationId xmlns:a16="http://schemas.microsoft.com/office/drawing/2014/main" id="{AEB39ACB-CCDC-4074-BAC6-A59E2E9BD1A8}"/>
                </a:ext>
              </a:extLst>
            </p:cNvPr>
            <p:cNvCxnSpPr>
              <a:stCxn id="30" idx="3"/>
              <a:endCxn id="50" idx="3"/>
            </p:cNvCxnSpPr>
            <p:nvPr/>
          </p:nvCxnSpPr>
          <p:spPr>
            <a:xfrm>
              <a:off x="8585283" y="4906235"/>
              <a:ext cx="12701" cy="7173633"/>
            </a:xfrm>
            <a:prstGeom prst="bentConnector3">
              <a:avLst>
                <a:gd name="adj1" fmla="val 6900000"/>
              </a:avLst>
            </a:prstGeom>
            <a:ln>
              <a:solidFill>
                <a:srgbClr val="92D05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7" name="连接符: 肘形 56">
              <a:extLst>
                <a:ext uri="{FF2B5EF4-FFF2-40B4-BE49-F238E27FC236}">
                  <a16:creationId xmlns:a16="http://schemas.microsoft.com/office/drawing/2014/main" id="{7BB679B8-846F-4AC1-83D5-F53726E68422}"/>
                </a:ext>
              </a:extLst>
            </p:cNvPr>
            <p:cNvCxnSpPr>
              <a:cxnSpLocks/>
              <a:stCxn id="30" idx="3"/>
              <a:endCxn id="31" idx="3"/>
            </p:cNvCxnSpPr>
            <p:nvPr/>
          </p:nvCxnSpPr>
          <p:spPr>
            <a:xfrm>
              <a:off x="8585283" y="4906233"/>
              <a:ext cx="12701" cy="8112844"/>
            </a:xfrm>
            <a:prstGeom prst="bentConnector3">
              <a:avLst>
                <a:gd name="adj1" fmla="val 11250000"/>
              </a:avLst>
            </a:prstGeom>
            <a:ln>
              <a:solidFill>
                <a:srgbClr val="92D050"/>
              </a:solidFill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8" name="矩形 57">
            <a:extLst>
              <a:ext uri="{FF2B5EF4-FFF2-40B4-BE49-F238E27FC236}">
                <a16:creationId xmlns:a16="http://schemas.microsoft.com/office/drawing/2014/main" id="{F86FFE46-2C63-49EF-AF9C-B881E46464F8}"/>
              </a:ext>
            </a:extLst>
          </p:cNvPr>
          <p:cNvSpPr/>
          <p:nvPr/>
        </p:nvSpPr>
        <p:spPr>
          <a:xfrm>
            <a:off x="7590656" y="4071669"/>
            <a:ext cx="442341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/>
                </a:solidFill>
              </a:rPr>
              <a:t>通过</a:t>
            </a:r>
            <a:r>
              <a:rPr kumimoji="1" lang="en-US" altLang="zh-CN" sz="2400" dirty="0" err="1">
                <a:solidFill>
                  <a:schemeClr val="bg1"/>
                </a:solidFill>
              </a:rPr>
              <a:t>DataView</a:t>
            </a:r>
            <a:r>
              <a:rPr kumimoji="1" lang="zh-CN" altLang="en-US" sz="2400" dirty="0">
                <a:solidFill>
                  <a:schemeClr val="bg1"/>
                </a:solidFill>
              </a:rPr>
              <a:t>对象访问整数数组</a:t>
            </a:r>
            <a:r>
              <a:rPr kumimoji="1" lang="en-US" altLang="zh-CN" sz="2400" dirty="0">
                <a:solidFill>
                  <a:schemeClr val="bg1"/>
                </a:solidFill>
              </a:rPr>
              <a:t>C</a:t>
            </a:r>
            <a:r>
              <a:rPr kumimoji="1" lang="zh-CN" altLang="en-US" sz="2400" dirty="0">
                <a:solidFill>
                  <a:schemeClr val="bg1"/>
                </a:solidFill>
              </a:rPr>
              <a:t>的</a:t>
            </a:r>
            <a:r>
              <a:rPr kumimoji="1" lang="en-US" altLang="zh-CN" sz="2400" dirty="0">
                <a:solidFill>
                  <a:schemeClr val="bg1"/>
                </a:solidFill>
              </a:rPr>
              <a:t>segment</a:t>
            </a:r>
            <a:r>
              <a:rPr kumimoji="1" lang="zh-CN" altLang="en-US" sz="2400" dirty="0">
                <a:solidFill>
                  <a:schemeClr val="bg1"/>
                </a:solidFill>
              </a:rPr>
              <a:t>，确定其</a:t>
            </a:r>
            <a:r>
              <a:rPr kumimoji="1" lang="en-US" altLang="zh-CN" sz="2400" dirty="0">
                <a:solidFill>
                  <a:schemeClr val="bg1"/>
                </a:solidFill>
              </a:rPr>
              <a:t>index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/>
                </a:solidFill>
              </a:rPr>
              <a:t>保存整数数组的虚表指针和</a:t>
            </a:r>
            <a:r>
              <a:rPr kumimoji="1" lang="en-US" altLang="zh-CN" sz="2400" dirty="0">
                <a:solidFill>
                  <a:schemeClr val="bg1"/>
                </a:solidFill>
              </a:rPr>
              <a:t>Type</a:t>
            </a:r>
            <a:r>
              <a:rPr kumimoji="1" lang="zh-CN" altLang="en-US" sz="2400" dirty="0">
                <a:solidFill>
                  <a:schemeClr val="bg1"/>
                </a:solidFill>
              </a:rPr>
              <a:t>指针</a:t>
            </a:r>
            <a:endParaRPr kumimoji="1" lang="en-US" altLang="zh-CN" sz="24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/>
                </a:solidFill>
              </a:rPr>
              <a:t>将整数数组的元素赋值为想要泄露的任意对象</a:t>
            </a:r>
            <a:endParaRPr kumimoji="1" lang="en-US" altLang="zh-CN" sz="24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/>
                </a:solidFill>
              </a:rPr>
              <a:t>替换对象数组</a:t>
            </a:r>
            <a:r>
              <a:rPr kumimoji="1" lang="en-US" altLang="zh-CN" sz="2400" dirty="0">
                <a:solidFill>
                  <a:schemeClr val="bg1"/>
                </a:solidFill>
              </a:rPr>
              <a:t>C</a:t>
            </a:r>
            <a:r>
              <a:rPr kumimoji="1" lang="zh-CN" altLang="en-US" sz="2400" dirty="0">
                <a:solidFill>
                  <a:schemeClr val="bg1"/>
                </a:solidFill>
              </a:rPr>
              <a:t>的虚表指针和</a:t>
            </a:r>
            <a:r>
              <a:rPr kumimoji="1" lang="en-US" altLang="zh-CN" sz="2400" dirty="0">
                <a:solidFill>
                  <a:schemeClr val="bg1"/>
                </a:solidFill>
              </a:rPr>
              <a:t>Type</a:t>
            </a:r>
            <a:r>
              <a:rPr kumimoji="1" lang="zh-CN" altLang="en-US" sz="2400" dirty="0">
                <a:solidFill>
                  <a:schemeClr val="bg1"/>
                </a:solidFill>
              </a:rPr>
              <a:t>指针</a:t>
            </a:r>
            <a:endParaRPr kumimoji="1" lang="en-US" altLang="zh-CN" sz="24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>
                <a:solidFill>
                  <a:schemeClr val="bg1"/>
                </a:solidFill>
              </a:rPr>
              <a:t>读取对象数组</a:t>
            </a:r>
            <a:r>
              <a:rPr kumimoji="1" lang="en-US" altLang="zh-CN" sz="2400" dirty="0">
                <a:solidFill>
                  <a:schemeClr val="bg1"/>
                </a:solidFill>
              </a:rPr>
              <a:t>C</a:t>
            </a:r>
            <a:r>
              <a:rPr kumimoji="1" lang="zh-CN" altLang="en-US" sz="2400" dirty="0">
                <a:solidFill>
                  <a:schemeClr val="bg1"/>
                </a:solidFill>
              </a:rPr>
              <a:t>的前两个元素</a:t>
            </a:r>
          </a:p>
        </p:txBody>
      </p:sp>
    </p:spTree>
    <p:extLst>
      <p:ext uri="{BB962C8B-B14F-4D97-AF65-F5344CB8AC3E}">
        <p14:creationId xmlns:p14="http://schemas.microsoft.com/office/powerpoint/2010/main" val="4116124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02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Edge </a:t>
              </a:r>
              <a:r>
                <a:rPr kumimoji="1" lang="en-US" altLang="zh-CN" sz="3600" dirty="0" err="1">
                  <a:solidFill>
                    <a:schemeClr val="bg1"/>
                  </a:solidFill>
                  <a:latin typeface="+mj-ea"/>
                  <a:ea typeface="+mj-ea"/>
                </a:rPr>
                <a:t>AudioBuffer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 UAF 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  <a:ea typeface="+mj-ea"/>
                </a:rPr>
                <a:t>漏洞分析及利用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: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  <a:ea typeface="+mj-ea"/>
                </a:rPr>
                <a:t>实现任意地址读写</a:t>
              </a:r>
              <a:endParaRPr kumimoji="1" lang="en-US" altLang="zh-CN" sz="3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43112830-2342-40E7-A093-AA0E91E70F1E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19FA7E2-5902-4B9E-9F56-F7B4DEB38904}"/>
              </a:ext>
            </a:extLst>
          </p:cNvPr>
          <p:cNvSpPr/>
          <p:nvPr/>
        </p:nvSpPr>
        <p:spPr>
          <a:xfrm>
            <a:off x="1078125" y="2550693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</a:rPr>
              <a:t>如何实现任意地址读写？</a:t>
            </a:r>
            <a:endParaRPr kumimoji="1"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F4E5FC6-C5C1-47B1-B597-8802CE8937A0}"/>
              </a:ext>
            </a:extLst>
          </p:cNvPr>
          <p:cNvSpPr txBox="1"/>
          <p:nvPr/>
        </p:nvSpPr>
        <p:spPr>
          <a:xfrm>
            <a:off x="1027326" y="3155997"/>
            <a:ext cx="592116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function AAR_64(address)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{</a:t>
            </a:r>
          </a:p>
          <a:p>
            <a:r>
              <a:rPr lang="en-US" altLang="zh-CN" sz="2400" dirty="0" err="1">
                <a:solidFill>
                  <a:schemeClr val="bg1"/>
                </a:solidFill>
              </a:rPr>
              <a:t>address_low</a:t>
            </a:r>
            <a:r>
              <a:rPr lang="en-US" altLang="zh-CN" sz="2400" dirty="0">
                <a:solidFill>
                  <a:schemeClr val="bg1"/>
                </a:solidFill>
              </a:rPr>
              <a:t> = </a:t>
            </a:r>
            <a:r>
              <a:rPr lang="en-US" altLang="zh-CN" sz="2400" dirty="0" err="1">
                <a:solidFill>
                  <a:schemeClr val="bg1"/>
                </a:solidFill>
              </a:rPr>
              <a:t>address.getLowBits</a:t>
            </a:r>
            <a:r>
              <a:rPr lang="en-US" altLang="zh-CN" sz="2400" dirty="0">
                <a:solidFill>
                  <a:schemeClr val="bg1"/>
                </a:solidFill>
              </a:rPr>
              <a:t>()</a:t>
            </a:r>
          </a:p>
          <a:p>
            <a:r>
              <a:rPr lang="en-US" altLang="zh-CN" sz="2400" dirty="0" err="1">
                <a:solidFill>
                  <a:schemeClr val="bg1"/>
                </a:solidFill>
              </a:rPr>
              <a:t>address_high</a:t>
            </a:r>
            <a:r>
              <a:rPr lang="en-US" altLang="zh-CN" sz="2400" dirty="0">
                <a:solidFill>
                  <a:schemeClr val="bg1"/>
                </a:solidFill>
              </a:rPr>
              <a:t>= </a:t>
            </a:r>
            <a:r>
              <a:rPr lang="en-US" altLang="zh-CN" sz="2400" dirty="0" err="1">
                <a:solidFill>
                  <a:schemeClr val="bg1"/>
                </a:solidFill>
              </a:rPr>
              <a:t>address.getHighBits</a:t>
            </a:r>
            <a:r>
              <a:rPr lang="en-US" altLang="zh-CN" sz="2400" dirty="0">
                <a:solidFill>
                  <a:schemeClr val="bg1"/>
                </a:solidFill>
              </a:rPr>
              <a:t>()</a:t>
            </a:r>
          </a:p>
          <a:p>
            <a:r>
              <a:rPr lang="en-US" altLang="zh-CN" sz="2400" dirty="0" err="1">
                <a:solidFill>
                  <a:schemeClr val="bg1"/>
                </a:solidFill>
              </a:rPr>
              <a:t>obj_arr</a:t>
            </a:r>
            <a:r>
              <a:rPr lang="en-US" altLang="zh-CN" sz="2400" dirty="0">
                <a:solidFill>
                  <a:schemeClr val="bg1"/>
                </a:solidFill>
              </a:rPr>
              <a:t>[target][</a:t>
            </a:r>
            <a:r>
              <a:rPr lang="en-US" altLang="zh-CN" sz="2400" dirty="0" err="1">
                <a:solidFill>
                  <a:schemeClr val="bg1"/>
                </a:solidFill>
              </a:rPr>
              <a:t>p_buffer_low</a:t>
            </a:r>
            <a:r>
              <a:rPr lang="en-US" altLang="zh-CN" sz="2400" dirty="0">
                <a:solidFill>
                  <a:schemeClr val="bg1"/>
                </a:solidFill>
              </a:rPr>
              <a:t>] = </a:t>
            </a:r>
            <a:r>
              <a:rPr lang="en-US" altLang="zh-CN" sz="2400" dirty="0" err="1">
                <a:solidFill>
                  <a:schemeClr val="bg1"/>
                </a:solidFill>
              </a:rPr>
              <a:t>address_low</a:t>
            </a:r>
            <a:r>
              <a:rPr lang="en-US" altLang="zh-CN" sz="240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zh-CN" sz="2400" dirty="0" err="1">
                <a:solidFill>
                  <a:schemeClr val="bg1"/>
                </a:solidFill>
              </a:rPr>
              <a:t>obj_arr</a:t>
            </a:r>
            <a:r>
              <a:rPr lang="en-US" altLang="zh-CN" sz="2400" dirty="0">
                <a:solidFill>
                  <a:schemeClr val="bg1"/>
                </a:solidFill>
              </a:rPr>
              <a:t>[target][</a:t>
            </a:r>
            <a:r>
              <a:rPr lang="en-US" altLang="zh-CN" sz="2400" dirty="0" err="1">
                <a:solidFill>
                  <a:schemeClr val="bg1"/>
                </a:solidFill>
              </a:rPr>
              <a:t>p_buffer_high</a:t>
            </a:r>
            <a:r>
              <a:rPr lang="en-US" altLang="zh-CN" sz="2400" dirty="0">
                <a:solidFill>
                  <a:schemeClr val="bg1"/>
                </a:solidFill>
              </a:rPr>
              <a:t>] = </a:t>
            </a:r>
            <a:r>
              <a:rPr lang="en-US" altLang="zh-CN" sz="2400" dirty="0" err="1">
                <a:solidFill>
                  <a:schemeClr val="bg1"/>
                </a:solidFill>
              </a:rPr>
              <a:t>address_high</a:t>
            </a:r>
            <a:r>
              <a:rPr lang="en-US" altLang="zh-CN" sz="2400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low = mydv.getUint32(0,true)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high = mydv.getUint32(4,true)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return new Long(low, </a:t>
            </a:r>
            <a:r>
              <a:rPr lang="en-US" altLang="zh-CN" sz="2400" dirty="0" err="1">
                <a:solidFill>
                  <a:schemeClr val="bg1"/>
                </a:solidFill>
              </a:rPr>
              <a:t>high,true</a:t>
            </a:r>
            <a:r>
              <a:rPr lang="en-US" altLang="zh-CN" sz="24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}</a:t>
            </a:r>
          </a:p>
          <a:p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43DB6B4-500D-4DCE-9FAF-E6C2ECDDDEB3}"/>
              </a:ext>
            </a:extLst>
          </p:cNvPr>
          <p:cNvSpPr txBox="1"/>
          <p:nvPr/>
        </p:nvSpPr>
        <p:spPr>
          <a:xfrm>
            <a:off x="6948487" y="3155997"/>
            <a:ext cx="5878513" cy="4515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function AAW_64(address, data)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{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address_low</a:t>
            </a:r>
            <a:r>
              <a:rPr lang="en-US" altLang="zh-CN" dirty="0">
                <a:solidFill>
                  <a:schemeClr val="bg1"/>
                </a:solidFill>
              </a:rPr>
              <a:t> = </a:t>
            </a:r>
            <a:r>
              <a:rPr lang="en-US" altLang="zh-CN" dirty="0" err="1">
                <a:solidFill>
                  <a:schemeClr val="bg1"/>
                </a:solidFill>
              </a:rPr>
              <a:t>address.getLowBits</a:t>
            </a:r>
            <a:r>
              <a:rPr lang="en-US" altLang="zh-CN" dirty="0">
                <a:solidFill>
                  <a:schemeClr val="bg1"/>
                </a:solidFill>
              </a:rPr>
              <a:t>()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address_high</a:t>
            </a:r>
            <a:r>
              <a:rPr lang="en-US" altLang="zh-CN" dirty="0">
                <a:solidFill>
                  <a:schemeClr val="bg1"/>
                </a:solidFill>
              </a:rPr>
              <a:t>= </a:t>
            </a:r>
            <a:r>
              <a:rPr lang="en-US" altLang="zh-CN" dirty="0" err="1">
                <a:solidFill>
                  <a:schemeClr val="bg1"/>
                </a:solidFill>
              </a:rPr>
              <a:t>address.getHighBits</a:t>
            </a:r>
            <a:r>
              <a:rPr lang="en-US" altLang="zh-CN" dirty="0">
                <a:solidFill>
                  <a:schemeClr val="bg1"/>
                </a:solidFill>
              </a:rPr>
              <a:t>()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obj_arr</a:t>
            </a:r>
            <a:r>
              <a:rPr lang="en-US" altLang="zh-CN" dirty="0">
                <a:solidFill>
                  <a:schemeClr val="bg1"/>
                </a:solidFill>
              </a:rPr>
              <a:t>[target][</a:t>
            </a:r>
            <a:r>
              <a:rPr lang="en-US" altLang="zh-CN" dirty="0" err="1">
                <a:solidFill>
                  <a:schemeClr val="bg1"/>
                </a:solidFill>
              </a:rPr>
              <a:t>p_buffer_low</a:t>
            </a:r>
            <a:r>
              <a:rPr lang="en-US" altLang="zh-CN" dirty="0">
                <a:solidFill>
                  <a:schemeClr val="bg1"/>
                </a:solidFill>
              </a:rPr>
              <a:t>] = </a:t>
            </a:r>
            <a:r>
              <a:rPr lang="en-US" altLang="zh-CN" dirty="0" err="1">
                <a:solidFill>
                  <a:schemeClr val="bg1"/>
                </a:solidFill>
              </a:rPr>
              <a:t>address_low</a:t>
            </a:r>
            <a:r>
              <a:rPr lang="en-US" altLang="zh-CN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obj_arr</a:t>
            </a:r>
            <a:r>
              <a:rPr lang="en-US" altLang="zh-CN" dirty="0">
                <a:solidFill>
                  <a:schemeClr val="bg1"/>
                </a:solidFill>
              </a:rPr>
              <a:t>[target][</a:t>
            </a:r>
            <a:r>
              <a:rPr lang="en-US" altLang="zh-CN" dirty="0" err="1">
                <a:solidFill>
                  <a:schemeClr val="bg1"/>
                </a:solidFill>
              </a:rPr>
              <a:t>p_buffer_high</a:t>
            </a:r>
            <a:r>
              <a:rPr lang="en-US" altLang="zh-CN" dirty="0">
                <a:solidFill>
                  <a:schemeClr val="bg1"/>
                </a:solidFill>
              </a:rPr>
              <a:t>] = </a:t>
            </a:r>
            <a:r>
              <a:rPr lang="en-US" altLang="zh-CN" dirty="0" err="1">
                <a:solidFill>
                  <a:schemeClr val="bg1"/>
                </a:solidFill>
              </a:rPr>
              <a:t>address_high</a:t>
            </a:r>
            <a:r>
              <a:rPr lang="en-US" altLang="zh-CN" dirty="0">
                <a:solidFill>
                  <a:schemeClr val="bg1"/>
                </a:solidFill>
              </a:rPr>
              <a:t>;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data_lo</a:t>
            </a:r>
            <a:r>
              <a:rPr lang="en-US" altLang="zh-CN" dirty="0">
                <a:solidFill>
                  <a:schemeClr val="bg1"/>
                </a:solidFill>
              </a:rPr>
              <a:t> = </a:t>
            </a:r>
            <a:r>
              <a:rPr lang="en-US" altLang="zh-CN" dirty="0" err="1">
                <a:solidFill>
                  <a:schemeClr val="bg1"/>
                </a:solidFill>
              </a:rPr>
              <a:t>data.getLowBits</a:t>
            </a:r>
            <a:r>
              <a:rPr lang="en-US" altLang="zh-CN" dirty="0">
                <a:solidFill>
                  <a:schemeClr val="bg1"/>
                </a:solidFill>
              </a:rPr>
              <a:t>()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data_hi</a:t>
            </a:r>
            <a:r>
              <a:rPr lang="en-US" altLang="zh-CN" dirty="0">
                <a:solidFill>
                  <a:schemeClr val="bg1"/>
                </a:solidFill>
              </a:rPr>
              <a:t> = </a:t>
            </a:r>
            <a:r>
              <a:rPr lang="en-US" altLang="zh-CN" dirty="0" err="1">
                <a:solidFill>
                  <a:schemeClr val="bg1"/>
                </a:solidFill>
              </a:rPr>
              <a:t>data.getHighBits</a:t>
            </a:r>
            <a:r>
              <a:rPr lang="en-US" altLang="zh-CN" dirty="0">
                <a:solidFill>
                  <a:schemeClr val="bg1"/>
                </a:solidFill>
              </a:rPr>
              <a:t>()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mydv.setUint32(0,data_lo,true)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mydv.setUint32(4,data_hi,true)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}</a:t>
            </a:r>
          </a:p>
          <a:p>
            <a:endParaRPr kumimoji="1" lang="en-US" altLang="zh-CN" dirty="0">
              <a:solidFill>
                <a:schemeClr val="bg1"/>
              </a:solidFill>
            </a:endParaRPr>
          </a:p>
          <a:p>
            <a:endParaRPr kumimoji="1" lang="en-US" altLang="zh-CN" dirty="0">
              <a:solidFill>
                <a:schemeClr val="bg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76042BA-E25B-4131-81B0-24B2162A6D99}"/>
              </a:ext>
            </a:extLst>
          </p:cNvPr>
          <p:cNvSpPr/>
          <p:nvPr/>
        </p:nvSpPr>
        <p:spPr>
          <a:xfrm>
            <a:off x="1002155" y="7685452"/>
            <a:ext cx="109534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</a:rPr>
              <a:t>将</a:t>
            </a:r>
            <a:r>
              <a:rPr kumimoji="1" lang="en-US" altLang="zh-CN" sz="2400" dirty="0" err="1">
                <a:solidFill>
                  <a:schemeClr val="bg1"/>
                </a:solidFill>
              </a:rPr>
              <a:t>DataView</a:t>
            </a:r>
            <a:r>
              <a:rPr kumimoji="1" lang="zh-CN" altLang="en-US" sz="2400" dirty="0">
                <a:solidFill>
                  <a:schemeClr val="bg1"/>
                </a:solidFill>
              </a:rPr>
              <a:t>对象的</a:t>
            </a:r>
            <a:r>
              <a:rPr kumimoji="1" lang="en-US" altLang="zh-CN" sz="2400" dirty="0">
                <a:solidFill>
                  <a:schemeClr val="bg1"/>
                </a:solidFill>
              </a:rPr>
              <a:t>buffer</a:t>
            </a:r>
            <a:r>
              <a:rPr kumimoji="1" lang="zh-CN" altLang="en-US" sz="2400" dirty="0">
                <a:solidFill>
                  <a:schemeClr val="bg1"/>
                </a:solidFill>
              </a:rPr>
              <a:t>指针指向想要读写的地址，再利用</a:t>
            </a:r>
            <a:r>
              <a:rPr kumimoji="1" lang="en-US" altLang="zh-CN" sz="2400" dirty="0">
                <a:solidFill>
                  <a:schemeClr val="bg1"/>
                </a:solidFill>
              </a:rPr>
              <a:t>getUint32</a:t>
            </a:r>
            <a:r>
              <a:rPr kumimoji="1" lang="zh-CN" altLang="en-US" sz="2400" dirty="0">
                <a:solidFill>
                  <a:schemeClr val="bg1"/>
                </a:solidFill>
              </a:rPr>
              <a:t>和</a:t>
            </a:r>
            <a:r>
              <a:rPr kumimoji="1" lang="en-US" altLang="zh-CN" sz="2400" dirty="0">
                <a:solidFill>
                  <a:schemeClr val="bg1"/>
                </a:solidFill>
              </a:rPr>
              <a:t>setUint32</a:t>
            </a:r>
            <a:r>
              <a:rPr kumimoji="1" lang="zh-CN" altLang="en-US" sz="2400" dirty="0">
                <a:solidFill>
                  <a:schemeClr val="bg1"/>
                </a:solidFill>
              </a:rPr>
              <a:t>方法实现对输入地址的读写</a:t>
            </a:r>
            <a:endParaRPr kumimoji="1" lang="en-US" altLang="zh-C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158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02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Edge </a:t>
              </a:r>
              <a:r>
                <a:rPr kumimoji="1" lang="en-US" altLang="zh-CN" sz="3600" dirty="0" err="1">
                  <a:solidFill>
                    <a:schemeClr val="bg1"/>
                  </a:solidFill>
                  <a:latin typeface="+mj-ea"/>
                </a:rPr>
                <a:t>AudioBuffer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 UAF 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漏洞分析及利用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: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攻击演示</a:t>
              </a:r>
              <a:endParaRPr kumimoji="1" lang="en-US" altLang="zh-CN" sz="3600" dirty="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43112830-2342-40E7-A093-AA0E91E70F1E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487C816-AD3E-4482-B227-2E872E308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125" y="2526801"/>
            <a:ext cx="5423722" cy="388376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2F6FE04-649C-4021-8DB9-59859E196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1847" y="2526801"/>
            <a:ext cx="5428239" cy="391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93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02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Edge </a:t>
              </a:r>
              <a:r>
                <a:rPr kumimoji="1" lang="en-US" altLang="zh-CN" sz="3600" dirty="0" err="1">
                  <a:solidFill>
                    <a:schemeClr val="bg1"/>
                  </a:solidFill>
                  <a:latin typeface="+mj-ea"/>
                </a:rPr>
                <a:t>AudioBuffer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 UAF 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漏洞分析及利用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: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总结</a:t>
              </a:r>
              <a:endParaRPr kumimoji="1" lang="en-US" altLang="zh-CN" sz="3600" dirty="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43112830-2342-40E7-A093-AA0E91E70F1E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5FF97FF-EC5F-4145-B181-6C1D00744F8E}"/>
              </a:ext>
            </a:extLst>
          </p:cNvPr>
          <p:cNvSpPr/>
          <p:nvPr/>
        </p:nvSpPr>
        <p:spPr>
          <a:xfrm>
            <a:off x="1078125" y="4044978"/>
            <a:ext cx="10953455" cy="3727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基于以下原因，</a:t>
            </a:r>
            <a:r>
              <a:rPr lang="en-US" altLang="zh-CN" dirty="0">
                <a:solidFill>
                  <a:schemeClr val="bg1"/>
                </a:solidFill>
              </a:rPr>
              <a:t>CVE-2017-0240</a:t>
            </a:r>
            <a:r>
              <a:rPr lang="zh-CN" altLang="en-US" dirty="0">
                <a:solidFill>
                  <a:schemeClr val="bg1"/>
                </a:solidFill>
              </a:rPr>
              <a:t>漏洞品质相对较高，利用方便。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sz="2400" dirty="0" err="1">
                <a:solidFill>
                  <a:schemeClr val="bg1"/>
                </a:solidFill>
              </a:rPr>
              <a:t>copyFromChannel</a:t>
            </a:r>
            <a:r>
              <a:rPr lang="zh-CN" altLang="en-US" sz="2400" dirty="0">
                <a:solidFill>
                  <a:schemeClr val="bg1"/>
                </a:solidFill>
              </a:rPr>
              <a:t>函数可以精确控制拷贝起始位置和数据，可以准确地覆盖</a:t>
            </a:r>
            <a:r>
              <a:rPr lang="en-US" altLang="zh-CN" sz="2400" dirty="0">
                <a:solidFill>
                  <a:schemeClr val="bg1"/>
                </a:solidFill>
              </a:rPr>
              <a:t>segment</a:t>
            </a:r>
            <a:r>
              <a:rPr lang="zh-CN" altLang="en-US" sz="2400" dirty="0">
                <a:solidFill>
                  <a:schemeClr val="bg1"/>
                </a:solidFill>
              </a:rPr>
              <a:t>结构导致越界访问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但是，如果无法控制拷贝起始位置和数据，无法直接可控地进行内存修改，那又该如何利用呢？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以下的例子将会展示一种把</a:t>
            </a:r>
            <a:r>
              <a:rPr lang="en-US" altLang="zh-CN" sz="2400" dirty="0">
                <a:solidFill>
                  <a:schemeClr val="bg1"/>
                </a:solidFill>
              </a:rPr>
              <a:t>UAF</a:t>
            </a:r>
            <a:r>
              <a:rPr lang="zh-CN" altLang="en-US" sz="2400" dirty="0">
                <a:solidFill>
                  <a:schemeClr val="bg1"/>
                </a:solidFill>
              </a:rPr>
              <a:t>转化为类型混淆再转化为越界读写的思路。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654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03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WebRTC Parameters UAF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漏洞分析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: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背景知识介绍</a:t>
              </a: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43112830-2342-40E7-A093-AA0E91E70F1E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2596222-D19E-4D04-BB71-FDEDF43C4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125" y="2545500"/>
            <a:ext cx="10953455" cy="768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10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17775" y="3660221"/>
            <a:ext cx="987415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UAF(Use-After-Free) </a:t>
            </a:r>
            <a:r>
              <a:rPr lang="zh-CN" altLang="zh-CN" sz="2800" dirty="0">
                <a:solidFill>
                  <a:schemeClr val="bg1"/>
                </a:solidFill>
              </a:rPr>
              <a:t>是一种在面向对象应用程序中常出现的漏洞。历史上</a:t>
            </a:r>
            <a:r>
              <a:rPr lang="en-US" altLang="zh-CN" sz="2800" dirty="0">
                <a:solidFill>
                  <a:schemeClr val="bg1"/>
                </a:solidFill>
              </a:rPr>
              <a:t>,IE</a:t>
            </a:r>
            <a:r>
              <a:rPr lang="zh-CN" altLang="zh-CN" sz="2800" dirty="0">
                <a:solidFill>
                  <a:schemeClr val="bg1"/>
                </a:solidFill>
              </a:rPr>
              <a:t>、</a:t>
            </a:r>
            <a:r>
              <a:rPr lang="en-US" altLang="zh-CN" sz="2800" dirty="0">
                <a:solidFill>
                  <a:schemeClr val="bg1"/>
                </a:solidFill>
              </a:rPr>
              <a:t>Chrome</a:t>
            </a:r>
            <a:r>
              <a:rPr lang="zh-CN" altLang="zh-CN" sz="2800" dirty="0">
                <a:solidFill>
                  <a:schemeClr val="bg1"/>
                </a:solidFill>
              </a:rPr>
              <a:t>、</a:t>
            </a:r>
            <a:r>
              <a:rPr lang="en-US" altLang="zh-CN" sz="2800" dirty="0">
                <a:solidFill>
                  <a:schemeClr val="bg1"/>
                </a:solidFill>
              </a:rPr>
              <a:t>Safari</a:t>
            </a:r>
            <a:r>
              <a:rPr lang="zh-CN" altLang="zh-CN" sz="2800" dirty="0">
                <a:solidFill>
                  <a:schemeClr val="bg1"/>
                </a:solidFill>
              </a:rPr>
              <a:t>等众多浏览器都曾经爆发过大量的可利用的</a:t>
            </a:r>
            <a:r>
              <a:rPr lang="en-US" altLang="zh-CN" sz="2800" dirty="0">
                <a:solidFill>
                  <a:schemeClr val="bg1"/>
                </a:solidFill>
              </a:rPr>
              <a:t>UAF</a:t>
            </a:r>
            <a:r>
              <a:rPr lang="zh-CN" altLang="zh-CN" sz="2800" dirty="0">
                <a:solidFill>
                  <a:schemeClr val="bg1"/>
                </a:solidFill>
              </a:rPr>
              <a:t>漏洞。但是，在最新的</a:t>
            </a:r>
            <a:r>
              <a:rPr lang="en-US" altLang="zh-CN" sz="2800" dirty="0">
                <a:solidFill>
                  <a:schemeClr val="bg1"/>
                </a:solidFill>
              </a:rPr>
              <a:t>Windows10</a:t>
            </a:r>
            <a:r>
              <a:rPr lang="zh-CN" altLang="zh-CN" sz="2800" dirty="0">
                <a:solidFill>
                  <a:schemeClr val="bg1"/>
                </a:solidFill>
              </a:rPr>
              <a:t>操作系统上，随着隔离堆，延迟释放，</a:t>
            </a:r>
            <a:r>
              <a:rPr lang="en-US" altLang="zh-CN" sz="2800" dirty="0">
                <a:solidFill>
                  <a:schemeClr val="bg1"/>
                </a:solidFill>
              </a:rPr>
              <a:t>MEMGC</a:t>
            </a:r>
            <a:r>
              <a:rPr lang="zh-CN" altLang="zh-CN" sz="2800" dirty="0">
                <a:solidFill>
                  <a:schemeClr val="bg1"/>
                </a:solidFill>
              </a:rPr>
              <a:t>等缓解措施的引入，很多</a:t>
            </a:r>
            <a:r>
              <a:rPr lang="en-US" altLang="zh-CN" sz="2800" dirty="0">
                <a:solidFill>
                  <a:schemeClr val="bg1"/>
                </a:solidFill>
              </a:rPr>
              <a:t>UAF</a:t>
            </a:r>
            <a:r>
              <a:rPr lang="zh-CN" altLang="zh-CN" sz="2800" dirty="0">
                <a:solidFill>
                  <a:schemeClr val="bg1"/>
                </a:solidFill>
              </a:rPr>
              <a:t>漏洞变得无法被利用，非常高质量的</a:t>
            </a:r>
            <a:r>
              <a:rPr lang="en-US" altLang="zh-CN" sz="2800" dirty="0">
                <a:solidFill>
                  <a:schemeClr val="bg1"/>
                </a:solidFill>
              </a:rPr>
              <a:t>UAF</a:t>
            </a:r>
            <a:r>
              <a:rPr lang="zh-CN" altLang="zh-CN" sz="2800" dirty="0">
                <a:solidFill>
                  <a:schemeClr val="bg1"/>
                </a:solidFill>
              </a:rPr>
              <a:t>漏洞才有可能被利用，并且其利用方式不尽相同，利用难度亦增大不少。鉴于此，本演讲旨在通过分析几个有趣的</a:t>
            </a:r>
            <a:r>
              <a:rPr lang="en-US" altLang="zh-CN" sz="2800" dirty="0">
                <a:solidFill>
                  <a:schemeClr val="bg1"/>
                </a:solidFill>
              </a:rPr>
              <a:t>Edge UAF</a:t>
            </a:r>
            <a:r>
              <a:rPr lang="zh-CN" altLang="zh-CN" sz="2800" dirty="0">
                <a:solidFill>
                  <a:schemeClr val="bg1"/>
                </a:solidFill>
              </a:rPr>
              <a:t>漏洞，为读者提供一些在</a:t>
            </a:r>
            <a:r>
              <a:rPr lang="en-US" altLang="zh-CN" sz="2800" dirty="0">
                <a:solidFill>
                  <a:schemeClr val="bg1"/>
                </a:solidFill>
              </a:rPr>
              <a:t>Windows 10 x64</a:t>
            </a:r>
            <a:r>
              <a:rPr lang="zh-CN" altLang="zh-CN" sz="2800" dirty="0">
                <a:solidFill>
                  <a:schemeClr val="bg1"/>
                </a:solidFill>
              </a:rPr>
              <a:t>下实现</a:t>
            </a:r>
            <a:r>
              <a:rPr lang="en-US" altLang="zh-CN" sz="2800" dirty="0">
                <a:solidFill>
                  <a:schemeClr val="bg1"/>
                </a:solidFill>
              </a:rPr>
              <a:t>Edge</a:t>
            </a:r>
            <a:r>
              <a:rPr lang="zh-CN" altLang="zh-CN" sz="2800" dirty="0">
                <a:solidFill>
                  <a:schemeClr val="bg1"/>
                </a:solidFill>
              </a:rPr>
              <a:t>浏览器</a:t>
            </a:r>
            <a:r>
              <a:rPr lang="en-US" altLang="zh-CN" sz="2800" dirty="0">
                <a:solidFill>
                  <a:schemeClr val="bg1"/>
                </a:solidFill>
              </a:rPr>
              <a:t>UAF</a:t>
            </a:r>
            <a:r>
              <a:rPr lang="zh-CN" altLang="zh-CN" sz="2800" dirty="0">
                <a:solidFill>
                  <a:schemeClr val="bg1"/>
                </a:solidFill>
              </a:rPr>
              <a:t>漏洞利用的思路，例如如何使用</a:t>
            </a:r>
            <a:r>
              <a:rPr lang="en-US" altLang="zh-CN" sz="2800" dirty="0">
                <a:solidFill>
                  <a:schemeClr val="bg1"/>
                </a:solidFill>
              </a:rPr>
              <a:t>JS</a:t>
            </a:r>
            <a:r>
              <a:rPr lang="zh-CN" altLang="zh-CN" sz="2800" dirty="0">
                <a:solidFill>
                  <a:schemeClr val="bg1"/>
                </a:solidFill>
              </a:rPr>
              <a:t>对象风水技术进行内存占位，如何将</a:t>
            </a:r>
            <a:r>
              <a:rPr lang="en-US" altLang="zh-CN" sz="2800" dirty="0">
                <a:solidFill>
                  <a:schemeClr val="bg1"/>
                </a:solidFill>
              </a:rPr>
              <a:t>UAF</a:t>
            </a:r>
            <a:r>
              <a:rPr lang="zh-CN" altLang="zh-CN" sz="2800" dirty="0">
                <a:solidFill>
                  <a:schemeClr val="bg1"/>
                </a:solidFill>
              </a:rPr>
              <a:t>漏洞转换为其它类型漏洞等。由于实现任意内存读写是现代漏洞利用中重要的一环，本演讲将着重介绍如何将</a:t>
            </a:r>
            <a:r>
              <a:rPr lang="en-US" altLang="zh-CN" sz="2800" dirty="0">
                <a:solidFill>
                  <a:schemeClr val="bg1"/>
                </a:solidFill>
              </a:rPr>
              <a:t>UAF</a:t>
            </a:r>
            <a:r>
              <a:rPr lang="zh-CN" altLang="zh-CN" sz="2800" dirty="0">
                <a:solidFill>
                  <a:schemeClr val="bg1"/>
                </a:solidFill>
              </a:rPr>
              <a:t>漏洞转化为任意地址读写，并且会进行现场攻击演示。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8D6D392D-EAF9-4FE3-ABF0-2293E4E6A68E}"/>
              </a:ext>
            </a:extLst>
          </p:cNvPr>
          <p:cNvGrpSpPr/>
          <p:nvPr/>
        </p:nvGrpSpPr>
        <p:grpSpPr>
          <a:xfrm>
            <a:off x="1846487" y="946849"/>
            <a:ext cx="8907014" cy="862857"/>
            <a:chOff x="383732" y="909324"/>
            <a:chExt cx="12098995" cy="1172077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32AA28EB-7383-44FE-970B-477D497A10C9}"/>
                </a:ext>
              </a:extLst>
            </p:cNvPr>
            <p:cNvSpPr/>
            <p:nvPr/>
          </p:nvSpPr>
          <p:spPr bwMode="auto">
            <a:xfrm>
              <a:off x="383732" y="909324"/>
              <a:ext cx="1629722" cy="1172077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00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B4700880-B6DB-404F-893B-44CA3E2381CE}"/>
                </a:ext>
              </a:extLst>
            </p:cNvPr>
            <p:cNvSpPr/>
            <p:nvPr/>
          </p:nvSpPr>
          <p:spPr bwMode="auto">
            <a:xfrm>
              <a:off x="1853032" y="909324"/>
              <a:ext cx="10629695" cy="1172077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zh-CN" altLang="en-US" sz="5399" dirty="0">
                  <a:solidFill>
                    <a:schemeClr val="bg1"/>
                  </a:solidFill>
                  <a:latin typeface="+mj-ea"/>
                  <a:cs typeface="SimHei" charset="-122"/>
                </a:rPr>
                <a:t>摘要</a:t>
              </a:r>
              <a:endParaRPr lang="zh-CN" altLang="en-US" sz="5399" dirty="0">
                <a:solidFill>
                  <a:schemeClr val="bg1">
                    <a:lumMod val="85000"/>
                  </a:schemeClr>
                </a:solidFill>
                <a:latin typeface="+mj-ea"/>
                <a:cs typeface="SimHe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08570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03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WebRTC Parameters UAF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漏洞分析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: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背景知识介绍</a:t>
              </a: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43112830-2342-40E7-A093-AA0E91E70F1E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1BA8845-3DC4-4801-BF10-693DEB5382C4}"/>
              </a:ext>
            </a:extLst>
          </p:cNvPr>
          <p:cNvSpPr txBox="1"/>
          <p:nvPr/>
        </p:nvSpPr>
        <p:spPr>
          <a:xfrm>
            <a:off x="1078125" y="2550693"/>
            <a:ext cx="5082535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WebRTC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DACF60D-8021-45DF-87C8-401948085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125" y="3039040"/>
            <a:ext cx="10953455" cy="333849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32CC131-5F40-46E0-8ACD-D0422748690C}"/>
              </a:ext>
            </a:extLst>
          </p:cNvPr>
          <p:cNvSpPr txBox="1"/>
          <p:nvPr/>
        </p:nvSpPr>
        <p:spPr>
          <a:xfrm>
            <a:off x="1084728" y="6518875"/>
            <a:ext cx="10831501" cy="43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WebRTC </a:t>
            </a:r>
            <a:r>
              <a:rPr lang="en-US" altLang="zh-CN" b="1" dirty="0" err="1">
                <a:solidFill>
                  <a:schemeClr val="bg1"/>
                </a:solidFill>
              </a:rPr>
              <a:t>interfaces:RTCIceTransport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E850DE7-757F-4016-A8D5-93AAC2C97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729" y="7092766"/>
            <a:ext cx="10953456" cy="154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333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03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WebRTC Parameters UAF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漏洞分析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: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背景知识介绍</a:t>
              </a: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43112830-2342-40E7-A093-AA0E91E70F1E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1BA8845-3DC4-4801-BF10-693DEB5382C4}"/>
              </a:ext>
            </a:extLst>
          </p:cNvPr>
          <p:cNvSpPr txBox="1"/>
          <p:nvPr/>
        </p:nvSpPr>
        <p:spPr>
          <a:xfrm>
            <a:off x="1078125" y="2550693"/>
            <a:ext cx="5082535" cy="43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chemeClr val="bg1"/>
                </a:solidFill>
              </a:rPr>
              <a:t>RTCIceTransport</a:t>
            </a:r>
            <a:r>
              <a:rPr lang="en-US" altLang="zh-CN" b="1" dirty="0">
                <a:solidFill>
                  <a:schemeClr val="bg1"/>
                </a:solidFill>
              </a:rPr>
              <a:t> Method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55FB94F-EFC9-431A-B5AC-BD3D135E3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730" y="2983247"/>
            <a:ext cx="10953456" cy="296521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DD2D2E8-EC86-4B02-A531-2211A9443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730" y="5948457"/>
            <a:ext cx="10953456" cy="194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86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03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WebRTC Parameters UAF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漏洞分析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: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漏洞分析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DC501863-BE68-4C7B-9EA6-BDBE7ACA7D18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103A3CC-884C-439A-A3AE-F3426ADA5B36}"/>
              </a:ext>
            </a:extLst>
          </p:cNvPr>
          <p:cNvSpPr txBox="1"/>
          <p:nvPr/>
        </p:nvSpPr>
        <p:spPr>
          <a:xfrm>
            <a:off x="1078125" y="260296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+mn-ea"/>
              </a:rPr>
              <a:t>漏洞利用思路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C4AF2EE-39DF-4026-B2FF-49BCF3A1382F}"/>
              </a:ext>
            </a:extLst>
          </p:cNvPr>
          <p:cNvSpPr/>
          <p:nvPr/>
        </p:nvSpPr>
        <p:spPr>
          <a:xfrm>
            <a:off x="5211692" y="3256554"/>
            <a:ext cx="2921000" cy="889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分配动态对象</a:t>
            </a:r>
            <a:endParaRPr lang="zh-CN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790E92F1-5771-4A76-B260-1B800946FFF2}"/>
              </a:ext>
            </a:extLst>
          </p:cNvPr>
          <p:cNvSpPr/>
          <p:nvPr/>
        </p:nvSpPr>
        <p:spPr>
          <a:xfrm>
            <a:off x="833718" y="3256554"/>
            <a:ext cx="3633580" cy="889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err="1">
                <a:solidFill>
                  <a:schemeClr val="tx1"/>
                </a:solidFill>
                <a:latin typeface="+mn-ea"/>
                <a:cs typeface="SimHei" charset="-122"/>
              </a:rPr>
              <a:t>setRemoteCandidates</a:t>
            </a:r>
            <a:endParaRPr lang="zh-CN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DDC2B9DF-6BC9-4B90-80AC-6E649C552BC8}"/>
              </a:ext>
            </a:extLst>
          </p:cNvPr>
          <p:cNvSpPr/>
          <p:nvPr/>
        </p:nvSpPr>
        <p:spPr>
          <a:xfrm>
            <a:off x="726061" y="4998028"/>
            <a:ext cx="3848894" cy="889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err="1">
                <a:solidFill>
                  <a:schemeClr val="tx1"/>
                </a:solidFill>
              </a:rPr>
              <a:t>UnpackArrayObjectVar</a:t>
            </a:r>
            <a:endParaRPr lang="zh-CN" altLang="en-US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9C74E547-5F8A-4516-AC7A-381F1679A16F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>
          <a:xfrm flipH="1">
            <a:off x="4467298" y="3701054"/>
            <a:ext cx="74439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8B4ADD38-7DC4-4339-A745-F47F4EE52FD8}"/>
              </a:ext>
            </a:extLst>
          </p:cNvPr>
          <p:cNvCxnSpPr>
            <a:cxnSpLocks/>
            <a:stCxn id="14" idx="2"/>
            <a:endCxn id="27" idx="0"/>
          </p:cNvCxnSpPr>
          <p:nvPr/>
        </p:nvCxnSpPr>
        <p:spPr>
          <a:xfrm>
            <a:off x="2650508" y="4145554"/>
            <a:ext cx="0" cy="85247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466AADC0-65ED-470C-BEDD-747C5A07CEF8}"/>
              </a:ext>
            </a:extLst>
          </p:cNvPr>
          <p:cNvCxnSpPr>
            <a:cxnSpLocks/>
            <a:stCxn id="27" idx="3"/>
            <a:endCxn id="49" idx="1"/>
          </p:cNvCxnSpPr>
          <p:nvPr/>
        </p:nvCxnSpPr>
        <p:spPr>
          <a:xfrm>
            <a:off x="4574955" y="5442528"/>
            <a:ext cx="636737" cy="238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5BD6B77C-4E70-443F-98B1-150BC56B3D74}"/>
              </a:ext>
            </a:extLst>
          </p:cNvPr>
          <p:cNvSpPr/>
          <p:nvPr/>
        </p:nvSpPr>
        <p:spPr>
          <a:xfrm>
            <a:off x="5211692" y="5000409"/>
            <a:ext cx="2921000" cy="889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err="1">
                <a:solidFill>
                  <a:schemeClr val="tx1"/>
                </a:solidFill>
                <a:latin typeface="+mn-ea"/>
              </a:rPr>
              <a:t>Free&amp;GC&amp;AllocateObject</a:t>
            </a:r>
            <a:endParaRPr lang="zh-CN" altLang="en-US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DC840D6D-BAA4-470D-A2D7-CF10FE904EBF}"/>
              </a:ext>
            </a:extLst>
          </p:cNvPr>
          <p:cNvCxnSpPr>
            <a:cxnSpLocks/>
            <a:stCxn id="49" idx="0"/>
            <a:endCxn id="13" idx="2"/>
          </p:cNvCxnSpPr>
          <p:nvPr/>
        </p:nvCxnSpPr>
        <p:spPr>
          <a:xfrm flipV="1">
            <a:off x="6672192" y="4145554"/>
            <a:ext cx="0" cy="85485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DDB2EA66-021A-42F6-9F3C-7044B3494C6C}"/>
              </a:ext>
            </a:extLst>
          </p:cNvPr>
          <p:cNvSpPr/>
          <p:nvPr/>
        </p:nvSpPr>
        <p:spPr>
          <a:xfrm>
            <a:off x="726061" y="6897704"/>
            <a:ext cx="3848894" cy="889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err="1">
                <a:solidFill>
                  <a:schemeClr val="tx1"/>
                </a:solidFill>
                <a:latin typeface="+mn-ea"/>
              </a:rPr>
              <a:t>GetScriptType</a:t>
            </a:r>
            <a:endParaRPr lang="zh-CN" altLang="en-US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372BF2C3-09E8-4F3F-9508-F6C98C620371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>
          <a:xfrm>
            <a:off x="2650508" y="5887028"/>
            <a:ext cx="0" cy="101067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F02A6E6A-B212-476B-BF6D-D6D812DEFD3F}"/>
              </a:ext>
            </a:extLst>
          </p:cNvPr>
          <p:cNvCxnSpPr>
            <a:cxnSpLocks/>
            <a:stCxn id="55" idx="3"/>
            <a:endCxn id="64" idx="1"/>
          </p:cNvCxnSpPr>
          <p:nvPr/>
        </p:nvCxnSpPr>
        <p:spPr>
          <a:xfrm>
            <a:off x="4574955" y="7342204"/>
            <a:ext cx="64997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F59756B8-E5B6-484C-97B2-D2567CA23A5B}"/>
              </a:ext>
            </a:extLst>
          </p:cNvPr>
          <p:cNvSpPr/>
          <p:nvPr/>
        </p:nvSpPr>
        <p:spPr>
          <a:xfrm>
            <a:off x="5224930" y="6897704"/>
            <a:ext cx="2921000" cy="889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函数检查</a:t>
            </a:r>
            <a:endParaRPr lang="zh-CN" altLang="en-US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68" name="连接符: 肘形 67">
            <a:extLst>
              <a:ext uri="{FF2B5EF4-FFF2-40B4-BE49-F238E27FC236}">
                <a16:creationId xmlns:a16="http://schemas.microsoft.com/office/drawing/2014/main" id="{8714C334-64A5-4A7F-AC10-3C4F6EAC0E7B}"/>
              </a:ext>
            </a:extLst>
          </p:cNvPr>
          <p:cNvCxnSpPr>
            <a:stCxn id="64" idx="3"/>
            <a:endCxn id="13" idx="3"/>
          </p:cNvCxnSpPr>
          <p:nvPr/>
        </p:nvCxnSpPr>
        <p:spPr>
          <a:xfrm flipH="1" flipV="1">
            <a:off x="8132692" y="3701054"/>
            <a:ext cx="13238" cy="3641150"/>
          </a:xfrm>
          <a:prstGeom prst="bentConnector3">
            <a:avLst>
              <a:gd name="adj1" fmla="val -4125246"/>
            </a:avLst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F296032E-F971-40C2-9A4A-E2762B0E92FD}"/>
              </a:ext>
            </a:extLst>
          </p:cNvPr>
          <p:cNvSpPr/>
          <p:nvPr/>
        </p:nvSpPr>
        <p:spPr>
          <a:xfrm>
            <a:off x="726061" y="8644087"/>
            <a:ext cx="3848894" cy="889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err="1">
                <a:solidFill>
                  <a:schemeClr val="tx1"/>
                </a:solidFill>
              </a:rPr>
              <a:t>UnpackDictionary</a:t>
            </a:r>
            <a:endParaRPr lang="zh-CN" altLang="en-US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CAB00914-8803-4589-8952-8F41E08E17CE}"/>
              </a:ext>
            </a:extLst>
          </p:cNvPr>
          <p:cNvCxnSpPr>
            <a:cxnSpLocks/>
            <a:stCxn id="55" idx="2"/>
            <a:endCxn id="70" idx="0"/>
          </p:cNvCxnSpPr>
          <p:nvPr/>
        </p:nvCxnSpPr>
        <p:spPr>
          <a:xfrm>
            <a:off x="2650508" y="7786704"/>
            <a:ext cx="0" cy="85738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D2CF907E-66E6-46AB-861D-2A818DF346B3}"/>
              </a:ext>
            </a:extLst>
          </p:cNvPr>
          <p:cNvSpPr/>
          <p:nvPr/>
        </p:nvSpPr>
        <p:spPr>
          <a:xfrm>
            <a:off x="5211692" y="8644087"/>
            <a:ext cx="2921000" cy="889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虚函数调用</a:t>
            </a:r>
            <a:endParaRPr lang="zh-CN" altLang="en-US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D5AB4E75-62B3-4994-ACBA-196702B1DC70}"/>
              </a:ext>
            </a:extLst>
          </p:cNvPr>
          <p:cNvCxnSpPr>
            <a:cxnSpLocks/>
            <a:stCxn id="70" idx="3"/>
            <a:endCxn id="74" idx="1"/>
          </p:cNvCxnSpPr>
          <p:nvPr/>
        </p:nvCxnSpPr>
        <p:spPr>
          <a:xfrm>
            <a:off x="4574955" y="9088587"/>
            <a:ext cx="63673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9" name="连接符: 肘形 78">
            <a:extLst>
              <a:ext uri="{FF2B5EF4-FFF2-40B4-BE49-F238E27FC236}">
                <a16:creationId xmlns:a16="http://schemas.microsoft.com/office/drawing/2014/main" id="{17535F23-F27C-4D22-A9A1-F34E0984F310}"/>
              </a:ext>
            </a:extLst>
          </p:cNvPr>
          <p:cNvCxnSpPr>
            <a:stCxn id="74" idx="3"/>
            <a:endCxn id="13" idx="3"/>
          </p:cNvCxnSpPr>
          <p:nvPr/>
        </p:nvCxnSpPr>
        <p:spPr>
          <a:xfrm flipV="1">
            <a:off x="8132692" y="3701054"/>
            <a:ext cx="12700" cy="5387533"/>
          </a:xfrm>
          <a:prstGeom prst="bentConnector3">
            <a:avLst>
              <a:gd name="adj1" fmla="val 1350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E26A465F-073C-41B6-8A34-7AAC7F13DD10}"/>
              </a:ext>
            </a:extLst>
          </p:cNvPr>
          <p:cNvSpPr/>
          <p:nvPr/>
        </p:nvSpPr>
        <p:spPr>
          <a:xfrm>
            <a:off x="5212230" y="3238218"/>
            <a:ext cx="2921000" cy="889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占位对象</a:t>
            </a:r>
            <a:endParaRPr lang="zh-CN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59D45D6-C217-4F94-9C5C-9FA15C54551C}"/>
              </a:ext>
            </a:extLst>
          </p:cNvPr>
          <p:cNvSpPr txBox="1"/>
          <p:nvPr/>
        </p:nvSpPr>
        <p:spPr>
          <a:xfrm>
            <a:off x="833718" y="4339988"/>
            <a:ext cx="1568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子函数调用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0C7C0F1-4BA0-48A1-9E5F-615CBF36C386}"/>
              </a:ext>
            </a:extLst>
          </p:cNvPr>
          <p:cNvSpPr txBox="1"/>
          <p:nvPr/>
        </p:nvSpPr>
        <p:spPr>
          <a:xfrm>
            <a:off x="960017" y="6131586"/>
            <a:ext cx="1568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后续函数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0368639-0AE3-43FA-B0F5-5C5EECCC384F}"/>
              </a:ext>
            </a:extLst>
          </p:cNvPr>
          <p:cNvSpPr txBox="1"/>
          <p:nvPr/>
        </p:nvSpPr>
        <p:spPr>
          <a:xfrm>
            <a:off x="1058589" y="8028068"/>
            <a:ext cx="1568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后续函数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BE23FE6-CDF5-4F45-A795-506AAE1C66E1}"/>
              </a:ext>
            </a:extLst>
          </p:cNvPr>
          <p:cNvSpPr txBox="1"/>
          <p:nvPr/>
        </p:nvSpPr>
        <p:spPr>
          <a:xfrm>
            <a:off x="4247702" y="4533951"/>
            <a:ext cx="1568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回调函数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5C571D8-2102-49D0-AE13-E8CA224CD5F6}"/>
              </a:ext>
            </a:extLst>
          </p:cNvPr>
          <p:cNvSpPr txBox="1"/>
          <p:nvPr/>
        </p:nvSpPr>
        <p:spPr>
          <a:xfrm>
            <a:off x="4270819" y="2773411"/>
            <a:ext cx="1568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缓存指针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8BAE11F-B74B-4B57-AADB-3A65718B6500}"/>
              </a:ext>
            </a:extLst>
          </p:cNvPr>
          <p:cNvSpPr txBox="1"/>
          <p:nvPr/>
        </p:nvSpPr>
        <p:spPr>
          <a:xfrm>
            <a:off x="5662069" y="6415751"/>
            <a:ext cx="3718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伪造对象</a:t>
            </a:r>
            <a:r>
              <a:rPr lang="en-US" altLang="zh-CN" sz="2000" dirty="0">
                <a:solidFill>
                  <a:schemeClr val="bg1"/>
                </a:solidFill>
              </a:rPr>
              <a:t>Type</a:t>
            </a:r>
            <a:r>
              <a:rPr lang="zh-CN" altLang="en-US" sz="2000" dirty="0">
                <a:solidFill>
                  <a:schemeClr val="bg1"/>
                </a:solidFill>
              </a:rPr>
              <a:t>和虚表指针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3B6CB61-E017-4064-866E-BF636F096922}"/>
              </a:ext>
            </a:extLst>
          </p:cNvPr>
          <p:cNvSpPr txBox="1"/>
          <p:nvPr/>
        </p:nvSpPr>
        <p:spPr>
          <a:xfrm>
            <a:off x="8484756" y="9330503"/>
            <a:ext cx="3664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虚函数修改占位对象数据结构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18B833A-9BE5-4EC8-A2B4-840908F2D96A}"/>
              </a:ext>
            </a:extLst>
          </p:cNvPr>
          <p:cNvSpPr txBox="1"/>
          <p:nvPr/>
        </p:nvSpPr>
        <p:spPr>
          <a:xfrm>
            <a:off x="6790301" y="4332353"/>
            <a:ext cx="1568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释放并占位</a:t>
            </a:r>
          </a:p>
        </p:txBody>
      </p:sp>
    </p:spTree>
    <p:extLst>
      <p:ext uri="{BB962C8B-B14F-4D97-AF65-F5344CB8AC3E}">
        <p14:creationId xmlns:p14="http://schemas.microsoft.com/office/powerpoint/2010/main" val="204333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27" grpId="0" animBg="1"/>
      <p:bldP spid="49" grpId="0" animBg="1"/>
      <p:bldP spid="55" grpId="0" animBg="1"/>
      <p:bldP spid="64" grpId="0" animBg="1"/>
      <p:bldP spid="70" grpId="0" animBg="1"/>
      <p:bldP spid="74" grpId="0" animBg="1"/>
      <p:bldP spid="81" grpId="0" animBg="1"/>
      <p:bldP spid="2" grpId="0"/>
      <p:bldP spid="28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03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WebRTC Parameters UAF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漏洞分析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: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补丁分析</a:t>
              </a: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43112830-2342-40E7-A093-AA0E91E70F1E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1BA8845-3DC4-4801-BF10-693DEB5382C4}"/>
              </a:ext>
            </a:extLst>
          </p:cNvPr>
          <p:cNvSpPr txBox="1"/>
          <p:nvPr/>
        </p:nvSpPr>
        <p:spPr>
          <a:xfrm>
            <a:off x="1078125" y="2550693"/>
            <a:ext cx="5082535" cy="43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chemeClr val="bg1"/>
                </a:solidFill>
                <a:latin typeface="+mn-ea"/>
              </a:rPr>
              <a:t>Bindiff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中</a:t>
            </a:r>
            <a:r>
              <a:rPr lang="en-US" altLang="zh-CN" b="1" dirty="0">
                <a:solidFill>
                  <a:schemeClr val="bg1"/>
                </a:solidFill>
                <a:latin typeface="+mn-ea"/>
              </a:rPr>
              <a:t>RTC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相关补丁</a:t>
            </a:r>
            <a:endParaRPr lang="zh-CN" altLang="en-US" dirty="0">
              <a:latin typeface="+mn-ea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ABEC6B2-BC84-4654-9F4D-3CFF1B3AA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125" y="3163019"/>
            <a:ext cx="10856433" cy="240155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4972C2C-95A8-45F8-A9C4-099CBAA83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123" y="5719195"/>
            <a:ext cx="10904945" cy="282037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84DAAE5-CEE7-405D-AF7E-D341041162CC}"/>
              </a:ext>
            </a:extLst>
          </p:cNvPr>
          <p:cNvSpPr txBox="1"/>
          <p:nvPr/>
        </p:nvSpPr>
        <p:spPr>
          <a:xfrm>
            <a:off x="1078123" y="8719339"/>
            <a:ext cx="11098383" cy="43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新增函数</a:t>
            </a:r>
            <a:r>
              <a:rPr lang="en-US" altLang="zh-CN" dirty="0">
                <a:solidFill>
                  <a:schemeClr val="bg1"/>
                </a:solidFill>
              </a:rPr>
              <a:t>ORTC::</a:t>
            </a:r>
            <a:r>
              <a:rPr lang="en-US" altLang="zh-CN" dirty="0" err="1">
                <a:solidFill>
                  <a:schemeClr val="bg1"/>
                </a:solidFill>
              </a:rPr>
              <a:t>ClearModernArrayVarsIfNecessary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1728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03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WebRTC Parameters UAF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漏洞分析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: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补丁分析</a:t>
              </a: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43112830-2342-40E7-A093-AA0E91E70F1E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1BA8845-3DC4-4801-BF10-693DEB5382C4}"/>
              </a:ext>
            </a:extLst>
          </p:cNvPr>
          <p:cNvSpPr txBox="1"/>
          <p:nvPr/>
        </p:nvSpPr>
        <p:spPr>
          <a:xfrm>
            <a:off x="1078125" y="2550693"/>
            <a:ext cx="10953455" cy="43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谁调用了</a:t>
            </a:r>
            <a:r>
              <a:rPr lang="en-US" altLang="zh-CN" dirty="0">
                <a:solidFill>
                  <a:schemeClr val="bg1"/>
                </a:solidFill>
              </a:rPr>
              <a:t>ORTC::</a:t>
            </a:r>
            <a:r>
              <a:rPr lang="en-US" altLang="zh-CN" dirty="0" err="1">
                <a:solidFill>
                  <a:schemeClr val="bg1"/>
                </a:solidFill>
              </a:rPr>
              <a:t>ClearModernArrayVarsIfNecessary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6D25E18-7BAE-45DA-9DCD-A43E266BE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125" y="3019569"/>
            <a:ext cx="10904943" cy="197577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566A7A9-4973-4E6B-8FCC-3249DAE150B0}"/>
              </a:ext>
            </a:extLst>
          </p:cNvPr>
          <p:cNvSpPr/>
          <p:nvPr/>
        </p:nvSpPr>
        <p:spPr>
          <a:xfrm>
            <a:off x="1029612" y="5017278"/>
            <a:ext cx="10953455" cy="4515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函数调用流程</a:t>
            </a:r>
            <a:endParaRPr lang="en-US" altLang="zh-CN" dirty="0">
              <a:solidFill>
                <a:schemeClr val="bg1"/>
              </a:solidFill>
            </a:endParaRPr>
          </a:p>
          <a:p>
            <a:pPr marL="742889" indent="-742889">
              <a:buAutoNum type="arabicPeriod"/>
            </a:pPr>
            <a:r>
              <a:rPr lang="en-US" altLang="zh-CN" dirty="0" err="1">
                <a:solidFill>
                  <a:schemeClr val="bg1"/>
                </a:solidFill>
              </a:rPr>
              <a:t>CRTCRtpReceiver</a:t>
            </a:r>
            <a:r>
              <a:rPr lang="en-US" altLang="zh-CN" dirty="0">
                <a:solidFill>
                  <a:schemeClr val="bg1"/>
                </a:solidFill>
              </a:rPr>
              <a:t>::</a:t>
            </a:r>
            <a:r>
              <a:rPr lang="en-US" altLang="zh-CN" dirty="0" err="1">
                <a:solidFill>
                  <a:schemeClr val="bg1"/>
                </a:solidFill>
              </a:rPr>
              <a:t>Var_receive</a:t>
            </a:r>
            <a:r>
              <a:rPr lang="en-US" altLang="zh-CN" dirty="0">
                <a:solidFill>
                  <a:schemeClr val="bg1"/>
                </a:solidFill>
              </a:rPr>
              <a:t>/send	-&gt; ORTC::</a:t>
            </a:r>
            <a:r>
              <a:rPr lang="en-US" altLang="zh-CN" dirty="0" err="1">
                <a:solidFill>
                  <a:schemeClr val="bg1"/>
                </a:solidFill>
              </a:rPr>
              <a:t>UnpackRTCRtpParametersFromVar</a:t>
            </a:r>
            <a:r>
              <a:rPr lang="en-US" altLang="zh-CN" dirty="0">
                <a:solidFill>
                  <a:schemeClr val="bg1"/>
                </a:solidFill>
              </a:rPr>
              <a:t> -&gt; ORTC::</a:t>
            </a:r>
            <a:r>
              <a:rPr lang="en-US" altLang="zh-CN" dirty="0" err="1">
                <a:solidFill>
                  <a:schemeClr val="bg1"/>
                </a:solidFill>
              </a:rPr>
              <a:t>UnpackSequenceOfDictionaryFromVarEx</a:t>
            </a:r>
            <a:r>
              <a:rPr lang="en-US" altLang="zh-CN" dirty="0">
                <a:solidFill>
                  <a:schemeClr val="bg1"/>
                </a:solidFill>
              </a:rPr>
              <a:t> -&gt; ORTC::</a:t>
            </a:r>
            <a:r>
              <a:rPr lang="en-US" altLang="zh-CN" dirty="0" err="1">
                <a:solidFill>
                  <a:schemeClr val="bg1"/>
                </a:solidFill>
              </a:rPr>
              <a:t>ClearModernArrayVarsIfNecessary</a:t>
            </a:r>
            <a:endParaRPr lang="en-US" altLang="zh-CN" dirty="0">
              <a:solidFill>
                <a:schemeClr val="bg1"/>
              </a:solidFill>
            </a:endParaRPr>
          </a:p>
          <a:p>
            <a:pPr marL="742889" indent="-742889">
              <a:buAutoNum type="arabicPeriod"/>
            </a:pPr>
            <a:endParaRPr lang="en-US" altLang="zh-CN" dirty="0">
              <a:solidFill>
                <a:schemeClr val="bg1"/>
              </a:solidFill>
            </a:endParaRPr>
          </a:p>
          <a:p>
            <a:pPr marL="742889" indent="-742889">
              <a:buAutoNum type="arabicPeriod"/>
            </a:pPr>
            <a:r>
              <a:rPr lang="en-US" altLang="zh-CN" dirty="0" err="1">
                <a:solidFill>
                  <a:schemeClr val="bg1"/>
                </a:solidFill>
              </a:rPr>
              <a:t>CRTCIceTransport</a:t>
            </a:r>
            <a:r>
              <a:rPr lang="en-US" altLang="zh-CN" dirty="0">
                <a:solidFill>
                  <a:schemeClr val="bg1"/>
                </a:solidFill>
              </a:rPr>
              <a:t>::</a:t>
            </a:r>
            <a:r>
              <a:rPr lang="en-US" altLang="zh-CN" dirty="0" err="1">
                <a:solidFill>
                  <a:schemeClr val="bg1"/>
                </a:solidFill>
              </a:rPr>
              <a:t>Var_setRemoteCandidates</a:t>
            </a:r>
            <a:r>
              <a:rPr lang="en-US" altLang="zh-CN" dirty="0">
                <a:solidFill>
                  <a:schemeClr val="bg1"/>
                </a:solidFill>
              </a:rPr>
              <a:t> -&gt; ORTC::</a:t>
            </a:r>
            <a:r>
              <a:rPr lang="en-US" altLang="zh-CN" dirty="0" err="1">
                <a:solidFill>
                  <a:schemeClr val="bg1"/>
                </a:solidFill>
              </a:rPr>
              <a:t>UnpackSequenceOfDictionaryFromVar</a:t>
            </a:r>
            <a:r>
              <a:rPr lang="en-US" altLang="zh-CN" dirty="0">
                <a:solidFill>
                  <a:schemeClr val="bg1"/>
                </a:solidFill>
              </a:rPr>
              <a:t> -&gt; ORTC::</a:t>
            </a:r>
            <a:r>
              <a:rPr lang="en-US" altLang="zh-CN" dirty="0" err="1">
                <a:solidFill>
                  <a:schemeClr val="bg1"/>
                </a:solidFill>
              </a:rPr>
              <a:t>UnpackArrayObjectVar</a:t>
            </a:r>
            <a:r>
              <a:rPr lang="en-US" altLang="zh-CN" dirty="0">
                <a:solidFill>
                  <a:schemeClr val="bg1"/>
                </a:solidFill>
              </a:rPr>
              <a:t> + ORTC::</a:t>
            </a:r>
            <a:r>
              <a:rPr lang="en-US" altLang="zh-CN" dirty="0" err="1">
                <a:solidFill>
                  <a:schemeClr val="bg1"/>
                </a:solidFill>
              </a:rPr>
              <a:t>ClearModernArrayVarsIfNecessary</a:t>
            </a:r>
            <a:endParaRPr lang="en-US" altLang="zh-CN" dirty="0">
              <a:solidFill>
                <a:schemeClr val="bg1"/>
              </a:solidFill>
            </a:endParaRPr>
          </a:p>
          <a:p>
            <a:pPr marL="742889" indent="-742889">
              <a:buAutoNum type="arabicPeriod"/>
            </a:pPr>
            <a:endParaRPr lang="en-US" altLang="zh-CN" dirty="0">
              <a:solidFill>
                <a:schemeClr val="bg1"/>
              </a:solidFill>
            </a:endParaRPr>
          </a:p>
          <a:p>
            <a:pPr marL="742889" indent="-742889">
              <a:buAutoNum type="arabicPeriod"/>
            </a:pPr>
            <a:r>
              <a:rPr lang="en-US" altLang="zh-CN" dirty="0">
                <a:solidFill>
                  <a:schemeClr val="bg1"/>
                </a:solidFill>
              </a:rPr>
              <a:t>……</a:t>
            </a:r>
          </a:p>
          <a:p>
            <a:pPr marL="742889" indent="-742889">
              <a:buAutoNum type="arabicPeriod"/>
            </a:pP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调用的流程有很多种，以第二种为例，分析为什么要增添</a:t>
            </a:r>
            <a:r>
              <a:rPr lang="en-US" altLang="zh-CN" dirty="0" err="1">
                <a:solidFill>
                  <a:schemeClr val="bg1"/>
                </a:solidFill>
              </a:rPr>
              <a:t>ClearModernArrayVarsIfNecessary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7938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03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WebRTC Parameters UAF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漏洞分析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: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补丁分析</a:t>
              </a: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43112830-2342-40E7-A093-AA0E91E70F1E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1BA8845-3DC4-4801-BF10-693DEB5382C4}"/>
              </a:ext>
            </a:extLst>
          </p:cNvPr>
          <p:cNvSpPr txBox="1"/>
          <p:nvPr/>
        </p:nvSpPr>
        <p:spPr>
          <a:xfrm>
            <a:off x="1078125" y="2550693"/>
            <a:ext cx="10953455" cy="772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补丁后，</a:t>
            </a:r>
            <a:r>
              <a:rPr lang="en-US" altLang="zh-CN" dirty="0" err="1">
                <a:solidFill>
                  <a:schemeClr val="bg1"/>
                </a:solidFill>
              </a:rPr>
              <a:t>UnpackSequenceOfDictionaryFromVar</a:t>
            </a:r>
            <a:r>
              <a:rPr lang="zh-CN" altLang="en-US" dirty="0">
                <a:solidFill>
                  <a:schemeClr val="bg1"/>
                </a:solidFill>
              </a:rPr>
              <a:t>函数中的</a:t>
            </a:r>
            <a:r>
              <a:rPr lang="en-US" altLang="zh-CN" dirty="0" err="1">
                <a:solidFill>
                  <a:schemeClr val="bg1"/>
                </a:solidFill>
              </a:rPr>
              <a:t>ClearModernArrayVarsIfNecessary</a:t>
            </a:r>
            <a:r>
              <a:rPr lang="zh-CN" altLang="en-US" dirty="0">
                <a:solidFill>
                  <a:schemeClr val="bg1"/>
                </a:solidFill>
              </a:rPr>
              <a:t>函数位置如下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CE4E661-C56F-4066-AE2B-3024C3C28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125" y="3323469"/>
            <a:ext cx="10953455" cy="283007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4781514-734F-438E-8BD9-7D0D6C569877}"/>
              </a:ext>
            </a:extLst>
          </p:cNvPr>
          <p:cNvSpPr/>
          <p:nvPr/>
        </p:nvSpPr>
        <p:spPr>
          <a:xfrm>
            <a:off x="1078125" y="6176500"/>
            <a:ext cx="5841792" cy="43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补丁后，</a:t>
            </a:r>
            <a:r>
              <a:rPr lang="en-US" altLang="zh-CN" dirty="0" err="1">
                <a:solidFill>
                  <a:schemeClr val="bg1"/>
                </a:solidFill>
              </a:rPr>
              <a:t>ClearModernArrayVarsIfNecessary</a:t>
            </a:r>
            <a:r>
              <a:rPr lang="zh-CN" altLang="en-US" dirty="0">
                <a:solidFill>
                  <a:schemeClr val="bg1"/>
                </a:solidFill>
              </a:rPr>
              <a:t>函数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AE53B39-D94C-4FF9-ABB7-06594C0CB5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795" y="6830661"/>
            <a:ext cx="10923785" cy="2271582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57844650-E2AC-465E-9471-89967B304D82}"/>
              </a:ext>
            </a:extLst>
          </p:cNvPr>
          <p:cNvSpPr/>
          <p:nvPr/>
        </p:nvSpPr>
        <p:spPr>
          <a:xfrm>
            <a:off x="1290940" y="5598125"/>
            <a:ext cx="4601860" cy="19983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2AF8654-24E1-4BEF-9C9C-0AD07E8B2C5B}"/>
              </a:ext>
            </a:extLst>
          </p:cNvPr>
          <p:cNvSpPr/>
          <p:nvPr/>
        </p:nvSpPr>
        <p:spPr>
          <a:xfrm>
            <a:off x="1398018" y="7966452"/>
            <a:ext cx="3173982" cy="19983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28726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03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WebRTC Parameters UAF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漏洞分析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: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补丁分析</a:t>
              </a: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43112830-2342-40E7-A093-AA0E91E70F1E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1BA8845-3DC4-4801-BF10-693DEB5382C4}"/>
              </a:ext>
            </a:extLst>
          </p:cNvPr>
          <p:cNvSpPr txBox="1"/>
          <p:nvPr/>
        </p:nvSpPr>
        <p:spPr>
          <a:xfrm>
            <a:off x="1078125" y="2550693"/>
            <a:ext cx="10953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补丁前，函数</a:t>
            </a:r>
            <a:r>
              <a:rPr lang="en-US" altLang="zh-CN" sz="2400" dirty="0" err="1">
                <a:solidFill>
                  <a:schemeClr val="bg1"/>
                </a:solidFill>
              </a:rPr>
              <a:t>UnpackSequenceOfDictionaryFromVar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45F0DDD-059C-4059-8C3E-A281EDC63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021" y="3111368"/>
            <a:ext cx="5514559" cy="327578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E88B035-E0F4-4939-983A-F39D15CE7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593" y="6282042"/>
            <a:ext cx="5438897" cy="179027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DBCBB52-D618-4AF5-86E5-25372F649C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594" y="4818199"/>
            <a:ext cx="5484258" cy="146384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8E97A4F-0C4A-45F3-BE53-3EA69EEFFD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8126" y="3012359"/>
            <a:ext cx="5431364" cy="178771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1DFD24AA-684D-495A-A90A-DA55ED467FF5}"/>
              </a:ext>
            </a:extLst>
          </p:cNvPr>
          <p:cNvSpPr/>
          <p:nvPr/>
        </p:nvSpPr>
        <p:spPr>
          <a:xfrm>
            <a:off x="6524552" y="6486162"/>
            <a:ext cx="5514559" cy="2473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函数</a:t>
            </a:r>
            <a:r>
              <a:rPr lang="en-US" altLang="zh-CN" dirty="0" err="1">
                <a:solidFill>
                  <a:schemeClr val="bg1"/>
                </a:solidFill>
              </a:rPr>
              <a:t>UnpackSequenceOfDictionaryFromVar</a:t>
            </a:r>
            <a:r>
              <a:rPr lang="zh-CN" altLang="en-US" dirty="0">
                <a:solidFill>
                  <a:schemeClr val="bg1"/>
                </a:solidFill>
              </a:rPr>
              <a:t>先检查传入的参数是否为一个对象数组。之后创建一个</a:t>
            </a:r>
            <a:r>
              <a:rPr lang="en-US" altLang="zh-CN" dirty="0" err="1">
                <a:solidFill>
                  <a:schemeClr val="bg1"/>
                </a:solidFill>
              </a:rPr>
              <a:t>edgehtml</a:t>
            </a:r>
            <a:r>
              <a:rPr lang="zh-CN" altLang="en-US" dirty="0">
                <a:solidFill>
                  <a:schemeClr val="bg1"/>
                </a:solidFill>
              </a:rPr>
              <a:t>自己的</a:t>
            </a:r>
            <a:r>
              <a:rPr lang="en-US" altLang="zh-CN" dirty="0" err="1">
                <a:solidFill>
                  <a:schemeClr val="bg1"/>
                </a:solidFill>
              </a:rPr>
              <a:t>ModernArray</a:t>
            </a:r>
            <a:r>
              <a:rPr lang="zh-CN" altLang="en-US" dirty="0">
                <a:solidFill>
                  <a:schemeClr val="bg1"/>
                </a:solidFill>
              </a:rPr>
              <a:t>结构，再由函数</a:t>
            </a:r>
            <a:r>
              <a:rPr lang="en-US" altLang="zh-CN" dirty="0" err="1">
                <a:solidFill>
                  <a:schemeClr val="bg1"/>
                </a:solidFill>
              </a:rPr>
              <a:t>UnpackArrayObjectVar</a:t>
            </a:r>
            <a:r>
              <a:rPr lang="zh-CN" altLang="en-US" dirty="0">
                <a:solidFill>
                  <a:schemeClr val="bg1"/>
                </a:solidFill>
              </a:rPr>
              <a:t>去解析传入对象数组中的含有字典类结构的动态对象，将结果保存在自己的</a:t>
            </a:r>
            <a:r>
              <a:rPr lang="en-US" altLang="zh-CN" dirty="0" err="1">
                <a:solidFill>
                  <a:schemeClr val="bg1"/>
                </a:solidFill>
              </a:rPr>
              <a:t>ModernArray</a:t>
            </a:r>
            <a:r>
              <a:rPr lang="zh-CN" altLang="en-US" dirty="0">
                <a:solidFill>
                  <a:schemeClr val="bg1"/>
                </a:solidFill>
              </a:rPr>
              <a:t>结构中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9E3E5CF-B519-4AF5-B182-16245146B018}"/>
              </a:ext>
            </a:extLst>
          </p:cNvPr>
          <p:cNvSpPr/>
          <p:nvPr/>
        </p:nvSpPr>
        <p:spPr>
          <a:xfrm>
            <a:off x="6934200" y="3092318"/>
            <a:ext cx="2962275" cy="19983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EEA659F-EB40-4B6D-BBF2-4A8D2854295C}"/>
              </a:ext>
            </a:extLst>
          </p:cNvPr>
          <p:cNvSpPr/>
          <p:nvPr/>
        </p:nvSpPr>
        <p:spPr>
          <a:xfrm>
            <a:off x="1070593" y="4605342"/>
            <a:ext cx="2567957" cy="19472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连接符: 肘形 3">
            <a:extLst>
              <a:ext uri="{FF2B5EF4-FFF2-40B4-BE49-F238E27FC236}">
                <a16:creationId xmlns:a16="http://schemas.microsoft.com/office/drawing/2014/main" id="{3DF034D2-B919-4DAB-BE7F-6ADEB4EC002C}"/>
              </a:ext>
            </a:extLst>
          </p:cNvPr>
          <p:cNvCxnSpPr>
            <a:stCxn id="20" idx="3"/>
            <a:endCxn id="19" idx="1"/>
          </p:cNvCxnSpPr>
          <p:nvPr/>
        </p:nvCxnSpPr>
        <p:spPr>
          <a:xfrm flipV="1">
            <a:off x="3638550" y="3192235"/>
            <a:ext cx="3295650" cy="1510471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518D6CC9-BAB5-4505-8EE0-77B5C279B98B}"/>
              </a:ext>
            </a:extLst>
          </p:cNvPr>
          <p:cNvSpPr/>
          <p:nvPr/>
        </p:nvSpPr>
        <p:spPr>
          <a:xfrm>
            <a:off x="7056740" y="3557632"/>
            <a:ext cx="2331221" cy="19983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8C17018-07C9-4611-B19A-554BA522C335}"/>
              </a:ext>
            </a:extLst>
          </p:cNvPr>
          <p:cNvSpPr/>
          <p:nvPr/>
        </p:nvSpPr>
        <p:spPr>
          <a:xfrm>
            <a:off x="1063062" y="7895202"/>
            <a:ext cx="3013638" cy="19472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" name="连接符: 肘形 5">
            <a:extLst>
              <a:ext uri="{FF2B5EF4-FFF2-40B4-BE49-F238E27FC236}">
                <a16:creationId xmlns:a16="http://schemas.microsoft.com/office/drawing/2014/main" id="{A20D503B-CD30-48E3-AA29-162A6B834D18}"/>
              </a:ext>
            </a:extLst>
          </p:cNvPr>
          <p:cNvCxnSpPr>
            <a:cxnSpLocks/>
            <a:stCxn id="22" idx="3"/>
            <a:endCxn id="21" idx="1"/>
          </p:cNvCxnSpPr>
          <p:nvPr/>
        </p:nvCxnSpPr>
        <p:spPr>
          <a:xfrm flipV="1">
            <a:off x="4076700" y="3657549"/>
            <a:ext cx="2980040" cy="4335017"/>
          </a:xfrm>
          <a:prstGeom prst="bentConnector3">
            <a:avLst>
              <a:gd name="adj1" fmla="val 6789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07DFB36A-5949-4696-B5E8-DAC3BEE3198B}"/>
              </a:ext>
            </a:extLst>
          </p:cNvPr>
          <p:cNvSpPr/>
          <p:nvPr/>
        </p:nvSpPr>
        <p:spPr>
          <a:xfrm>
            <a:off x="4564755" y="5137978"/>
            <a:ext cx="1944735" cy="19472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6B0C233-64C1-41F4-AA4B-36AED59FFDF5}"/>
              </a:ext>
            </a:extLst>
          </p:cNvPr>
          <p:cNvSpPr/>
          <p:nvPr/>
        </p:nvSpPr>
        <p:spPr>
          <a:xfrm>
            <a:off x="1061068" y="6422754"/>
            <a:ext cx="1472582" cy="19472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2" name="连接符: 肘形 31">
            <a:extLst>
              <a:ext uri="{FF2B5EF4-FFF2-40B4-BE49-F238E27FC236}">
                <a16:creationId xmlns:a16="http://schemas.microsoft.com/office/drawing/2014/main" id="{058B02F9-0B75-4995-B50F-C49B242CCA83}"/>
              </a:ext>
            </a:extLst>
          </p:cNvPr>
          <p:cNvCxnSpPr>
            <a:stCxn id="24" idx="1"/>
            <a:endCxn id="29" idx="3"/>
          </p:cNvCxnSpPr>
          <p:nvPr/>
        </p:nvCxnSpPr>
        <p:spPr>
          <a:xfrm rot="10800000" flipV="1">
            <a:off x="2533651" y="5235341"/>
            <a:ext cx="2031105" cy="1284775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3497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03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WebRTC Parameters UAF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漏洞分析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: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补丁分析</a:t>
              </a: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43112830-2342-40E7-A093-AA0E91E70F1E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1BA8845-3DC4-4801-BF10-693DEB5382C4}"/>
              </a:ext>
            </a:extLst>
          </p:cNvPr>
          <p:cNvSpPr txBox="1"/>
          <p:nvPr/>
        </p:nvSpPr>
        <p:spPr>
          <a:xfrm>
            <a:off x="1078125" y="2550693"/>
            <a:ext cx="10953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补丁前，函数</a:t>
            </a:r>
            <a:r>
              <a:rPr lang="en-US" altLang="zh-CN" sz="2400" dirty="0" err="1">
                <a:solidFill>
                  <a:schemeClr val="bg1"/>
                </a:solidFill>
              </a:rPr>
              <a:t>UnpackSequenceOfDictionaryFromVar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45F0DDD-059C-4059-8C3E-A281EDC63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774" y="3111368"/>
            <a:ext cx="5200806" cy="3089407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1DFD24AA-684D-495A-A90A-DA55ED467FF5}"/>
              </a:ext>
            </a:extLst>
          </p:cNvPr>
          <p:cNvSpPr/>
          <p:nvPr/>
        </p:nvSpPr>
        <p:spPr>
          <a:xfrm>
            <a:off x="1102329" y="8405536"/>
            <a:ext cx="10863026" cy="772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图中函数会从创建好的</a:t>
            </a:r>
            <a:r>
              <a:rPr lang="en-US" altLang="zh-CN" dirty="0" err="1">
                <a:solidFill>
                  <a:schemeClr val="bg1"/>
                </a:solidFill>
              </a:rPr>
              <a:t>ModernArray</a:t>
            </a:r>
            <a:r>
              <a:rPr lang="zh-CN" altLang="en-US" dirty="0">
                <a:solidFill>
                  <a:schemeClr val="bg1"/>
                </a:solidFill>
              </a:rPr>
              <a:t>结构中取出每一个动态对象，调用函数</a:t>
            </a:r>
            <a:r>
              <a:rPr lang="en-US" altLang="zh-CN" dirty="0">
                <a:solidFill>
                  <a:schemeClr val="bg1"/>
                </a:solidFill>
              </a:rPr>
              <a:t>ORTC::</a:t>
            </a:r>
            <a:r>
              <a:rPr lang="en-US" altLang="zh-CN" dirty="0" err="1">
                <a:solidFill>
                  <a:schemeClr val="bg1"/>
                </a:solidFill>
              </a:rPr>
              <a:t>UnpackRTCIceCandidateFromVarToCollection</a:t>
            </a:r>
            <a:r>
              <a:rPr lang="zh-CN" altLang="en-US" dirty="0">
                <a:solidFill>
                  <a:schemeClr val="bg1"/>
                </a:solidFill>
              </a:rPr>
              <a:t>解析字典结构及后续处理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18D6CC9-BAB5-4505-8EE0-77B5C279B98B}"/>
              </a:ext>
            </a:extLst>
          </p:cNvPr>
          <p:cNvSpPr/>
          <p:nvPr/>
        </p:nvSpPr>
        <p:spPr>
          <a:xfrm>
            <a:off x="7400925" y="4683124"/>
            <a:ext cx="4630655" cy="19983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059F1934-662A-4D2C-8974-5BB3A9D84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329" y="3695569"/>
            <a:ext cx="5707976" cy="154635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2974D883-B11D-4A47-B380-576493001D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26" y="6083604"/>
            <a:ext cx="5714296" cy="1885646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4F4C3385-59F3-4ECA-8DE6-B607113BB06A}"/>
              </a:ext>
            </a:extLst>
          </p:cNvPr>
          <p:cNvSpPr/>
          <p:nvPr/>
        </p:nvSpPr>
        <p:spPr>
          <a:xfrm>
            <a:off x="7400925" y="5149657"/>
            <a:ext cx="3009900" cy="19983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02B762E-6996-4A5F-914E-1F793FA84466}"/>
              </a:ext>
            </a:extLst>
          </p:cNvPr>
          <p:cNvSpPr/>
          <p:nvPr/>
        </p:nvSpPr>
        <p:spPr>
          <a:xfrm>
            <a:off x="1094798" y="3841529"/>
            <a:ext cx="1555710" cy="19983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" name="连接符: 肘形 2">
            <a:extLst>
              <a:ext uri="{FF2B5EF4-FFF2-40B4-BE49-F238E27FC236}">
                <a16:creationId xmlns:a16="http://schemas.microsoft.com/office/drawing/2014/main" id="{B0A3AD49-1954-4114-B0BF-182547B0AAAF}"/>
              </a:ext>
            </a:extLst>
          </p:cNvPr>
          <p:cNvCxnSpPr>
            <a:cxnSpLocks/>
            <a:stCxn id="27" idx="0"/>
            <a:endCxn id="21" idx="0"/>
          </p:cNvCxnSpPr>
          <p:nvPr/>
        </p:nvCxnSpPr>
        <p:spPr>
          <a:xfrm rot="16200000" flipH="1">
            <a:off x="5373655" y="340526"/>
            <a:ext cx="841595" cy="7843600"/>
          </a:xfrm>
          <a:prstGeom prst="bentConnector3">
            <a:avLst>
              <a:gd name="adj1" fmla="val -7469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F65D74A3-36B4-4838-B7D0-C5C05C88F1F2}"/>
              </a:ext>
            </a:extLst>
          </p:cNvPr>
          <p:cNvSpPr/>
          <p:nvPr/>
        </p:nvSpPr>
        <p:spPr>
          <a:xfrm>
            <a:off x="2667180" y="3834956"/>
            <a:ext cx="2076270" cy="20640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C907AAC-002E-4B35-9D38-0C6F0DF1A809}"/>
              </a:ext>
            </a:extLst>
          </p:cNvPr>
          <p:cNvSpPr/>
          <p:nvPr/>
        </p:nvSpPr>
        <p:spPr>
          <a:xfrm>
            <a:off x="1078125" y="6235668"/>
            <a:ext cx="1572383" cy="20640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2" name="连接符: 肘形 11">
            <a:extLst>
              <a:ext uri="{FF2B5EF4-FFF2-40B4-BE49-F238E27FC236}">
                <a16:creationId xmlns:a16="http://schemas.microsoft.com/office/drawing/2014/main" id="{6C68C693-3CDE-46B3-AA34-7FB744C97683}"/>
              </a:ext>
            </a:extLst>
          </p:cNvPr>
          <p:cNvCxnSpPr>
            <a:stCxn id="30" idx="2"/>
            <a:endCxn id="31" idx="0"/>
          </p:cNvCxnSpPr>
          <p:nvPr/>
        </p:nvCxnSpPr>
        <p:spPr>
          <a:xfrm rot="5400000">
            <a:off x="1687663" y="4218016"/>
            <a:ext cx="2194306" cy="1840998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0435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03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WebRTC Parameters UAF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漏洞分析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: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补丁分析</a:t>
              </a: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43112830-2342-40E7-A093-AA0E91E70F1E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1BA8845-3DC4-4801-BF10-693DEB5382C4}"/>
              </a:ext>
            </a:extLst>
          </p:cNvPr>
          <p:cNvSpPr txBox="1"/>
          <p:nvPr/>
        </p:nvSpPr>
        <p:spPr>
          <a:xfrm>
            <a:off x="1078125" y="2550693"/>
            <a:ext cx="10953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函数</a:t>
            </a:r>
            <a:r>
              <a:rPr lang="en-US" altLang="zh-CN" sz="2400" dirty="0">
                <a:solidFill>
                  <a:schemeClr val="bg1"/>
                </a:solidFill>
              </a:rPr>
              <a:t>ORTC::</a:t>
            </a:r>
            <a:r>
              <a:rPr lang="en-US" altLang="zh-CN" sz="2400" dirty="0" err="1">
                <a:solidFill>
                  <a:schemeClr val="bg1"/>
                </a:solidFill>
              </a:rPr>
              <a:t>UnpackArrayObjectVar</a:t>
            </a:r>
            <a:r>
              <a:rPr lang="zh-CN" altLang="en-US" sz="2400" dirty="0">
                <a:solidFill>
                  <a:schemeClr val="bg1"/>
                </a:solidFill>
              </a:rPr>
              <a:t>补丁对比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3DB8E3B-6A56-48B7-8107-16CAA4C0E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674" y="3929139"/>
            <a:ext cx="5679685" cy="460959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492EF36-2F09-4F87-AE04-865F2A2A95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4029" y="3877282"/>
            <a:ext cx="5214100" cy="4713312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BA5E66B-D8DF-4393-8CA9-72B69F8343B6}"/>
              </a:ext>
            </a:extLst>
          </p:cNvPr>
          <p:cNvSpPr/>
          <p:nvPr/>
        </p:nvSpPr>
        <p:spPr>
          <a:xfrm>
            <a:off x="5302449" y="4005009"/>
            <a:ext cx="1878648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补丁前</a:t>
            </a:r>
            <a:endParaRPr lang="en-US" altLang="zh-CN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C5EA1CB-11A7-4D35-BAD5-46F858D47B00}"/>
              </a:ext>
            </a:extLst>
          </p:cNvPr>
          <p:cNvSpPr/>
          <p:nvPr/>
        </p:nvSpPr>
        <p:spPr>
          <a:xfrm>
            <a:off x="10212602" y="4005009"/>
            <a:ext cx="1878648" cy="66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补丁后</a:t>
            </a:r>
            <a:endParaRPr lang="en-US" altLang="zh-CN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667CCDA-B5B2-4EE8-A540-D9E33833CD93}"/>
              </a:ext>
            </a:extLst>
          </p:cNvPr>
          <p:cNvSpPr/>
          <p:nvPr/>
        </p:nvSpPr>
        <p:spPr>
          <a:xfrm>
            <a:off x="7493000" y="7518400"/>
            <a:ext cx="2241550" cy="11527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615AAFA-AB65-4455-8EAA-0E2B65394199}"/>
              </a:ext>
            </a:extLst>
          </p:cNvPr>
          <p:cNvSpPr txBox="1"/>
          <p:nvPr/>
        </p:nvSpPr>
        <p:spPr>
          <a:xfrm>
            <a:off x="8130510" y="7883715"/>
            <a:ext cx="4164184" cy="772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新增函数</a:t>
            </a:r>
            <a:r>
              <a:rPr lang="en-US" altLang="zh-CN" dirty="0"/>
              <a:t>CJScript9Holder::</a:t>
            </a:r>
            <a:r>
              <a:rPr lang="en-US" altLang="zh-CN" dirty="0" err="1"/>
              <a:t>VarAddRef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95040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03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WebRTC Parameters UAF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漏洞分析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: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漏洞分析</a:t>
              </a: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43112830-2342-40E7-A093-AA0E91E70F1E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1BA8845-3DC4-4801-BF10-693DEB5382C4}"/>
              </a:ext>
            </a:extLst>
          </p:cNvPr>
          <p:cNvSpPr txBox="1"/>
          <p:nvPr/>
        </p:nvSpPr>
        <p:spPr>
          <a:xfrm>
            <a:off x="1078125" y="2550693"/>
            <a:ext cx="10953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函数</a:t>
            </a:r>
            <a:r>
              <a:rPr lang="en-US" altLang="zh-CN" sz="2400" dirty="0">
                <a:solidFill>
                  <a:schemeClr val="bg1"/>
                </a:solidFill>
              </a:rPr>
              <a:t>ORTC::</a:t>
            </a:r>
            <a:r>
              <a:rPr lang="en-US" altLang="zh-CN" sz="2400" dirty="0" err="1">
                <a:solidFill>
                  <a:schemeClr val="bg1"/>
                </a:solidFill>
              </a:rPr>
              <a:t>UnpackArrayObjectVar</a:t>
            </a:r>
            <a:r>
              <a:rPr lang="zh-CN" altLang="en-US" sz="2400" dirty="0">
                <a:solidFill>
                  <a:schemeClr val="bg1"/>
                </a:solidFill>
              </a:rPr>
              <a:t>补丁后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38C87F5-1FFC-4B22-9788-B9164DD3A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125" y="3012358"/>
            <a:ext cx="5793111" cy="523671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932B53B-43E3-49C1-94C6-9CCD50232F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125" y="8313391"/>
            <a:ext cx="5793111" cy="1892368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D6D0C47C-4414-48C5-B7D6-916132DCF692}"/>
              </a:ext>
            </a:extLst>
          </p:cNvPr>
          <p:cNvSpPr/>
          <p:nvPr/>
        </p:nvSpPr>
        <p:spPr>
          <a:xfrm>
            <a:off x="6871237" y="2983245"/>
            <a:ext cx="51603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函数</a:t>
            </a:r>
            <a:r>
              <a:rPr lang="en-US" altLang="zh-CN" sz="2400" dirty="0">
                <a:solidFill>
                  <a:schemeClr val="bg1"/>
                </a:solidFill>
              </a:rPr>
              <a:t>ORTC::</a:t>
            </a:r>
            <a:r>
              <a:rPr lang="en-US" altLang="zh-CN" sz="2400" dirty="0" err="1">
                <a:solidFill>
                  <a:schemeClr val="bg1"/>
                </a:solidFill>
              </a:rPr>
              <a:t>UnpackArrayObjectVar</a:t>
            </a:r>
            <a:r>
              <a:rPr lang="zh-CN" altLang="en-US" sz="2400" dirty="0">
                <a:solidFill>
                  <a:schemeClr val="bg1"/>
                </a:solidFill>
              </a:rPr>
              <a:t>会获取对象数组的长度，若长度为一个对象，则转化为整数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4A119E7-409A-4BDD-93FE-3F25ED22C366}"/>
              </a:ext>
            </a:extLst>
          </p:cNvPr>
          <p:cNvSpPr/>
          <p:nvPr/>
        </p:nvSpPr>
        <p:spPr>
          <a:xfrm>
            <a:off x="6867938" y="5087108"/>
            <a:ext cx="51636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对每一个对象数组内的动态对象，函数</a:t>
            </a:r>
            <a:r>
              <a:rPr lang="en-US" altLang="zh-CN" sz="2400" dirty="0">
                <a:solidFill>
                  <a:schemeClr val="bg1"/>
                </a:solidFill>
              </a:rPr>
              <a:t>CJScript9Holder::</a:t>
            </a:r>
            <a:r>
              <a:rPr lang="en-US" altLang="zh-CN" sz="2400" dirty="0" err="1">
                <a:solidFill>
                  <a:schemeClr val="bg1"/>
                </a:solidFill>
              </a:rPr>
              <a:t>VarAddRef</a:t>
            </a:r>
            <a:r>
              <a:rPr lang="zh-CN" altLang="en-US" sz="2400" dirty="0">
                <a:solidFill>
                  <a:schemeClr val="bg1"/>
                </a:solidFill>
              </a:rPr>
              <a:t>会给这个对象增加一个引用，然后</a:t>
            </a:r>
            <a:r>
              <a:rPr lang="en-US" altLang="zh-CN" sz="2400" dirty="0" err="1">
                <a:solidFill>
                  <a:schemeClr val="bg1"/>
                </a:solidFill>
              </a:rPr>
              <a:t>ModernArray</a:t>
            </a:r>
            <a:r>
              <a:rPr lang="zh-CN" altLang="en-US" sz="2400" dirty="0">
                <a:solidFill>
                  <a:schemeClr val="bg1"/>
                </a:solidFill>
              </a:rPr>
              <a:t>会对动态对象进行缓存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42D4BE1-AE68-42FE-BE78-DAC781E5DCD0}"/>
              </a:ext>
            </a:extLst>
          </p:cNvPr>
          <p:cNvSpPr/>
          <p:nvPr/>
        </p:nvSpPr>
        <p:spPr>
          <a:xfrm>
            <a:off x="1165733" y="4157853"/>
            <a:ext cx="3215768" cy="17792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F9AB5A5-AD1E-4789-A8F1-0B4038176FB7}"/>
              </a:ext>
            </a:extLst>
          </p:cNvPr>
          <p:cNvSpPr/>
          <p:nvPr/>
        </p:nvSpPr>
        <p:spPr>
          <a:xfrm>
            <a:off x="1460501" y="5234668"/>
            <a:ext cx="3317239" cy="16521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" name="连接符: 肘形 4">
            <a:extLst>
              <a:ext uri="{FF2B5EF4-FFF2-40B4-BE49-F238E27FC236}">
                <a16:creationId xmlns:a16="http://schemas.microsoft.com/office/drawing/2014/main" id="{8E2C6D04-0B6A-484D-9A48-02B2F31FF3E8}"/>
              </a:ext>
            </a:extLst>
          </p:cNvPr>
          <p:cNvCxnSpPr>
            <a:stCxn id="17" idx="3"/>
            <a:endCxn id="15" idx="0"/>
          </p:cNvCxnSpPr>
          <p:nvPr/>
        </p:nvCxnSpPr>
        <p:spPr>
          <a:xfrm flipV="1">
            <a:off x="4381501" y="2983245"/>
            <a:ext cx="5069908" cy="1263572"/>
          </a:xfrm>
          <a:prstGeom prst="bentConnector4">
            <a:avLst>
              <a:gd name="adj1" fmla="val 40636"/>
              <a:gd name="adj2" fmla="val 11809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164AC9EF-8ECE-455A-9954-B798A90B9B69}"/>
              </a:ext>
            </a:extLst>
          </p:cNvPr>
          <p:cNvSpPr/>
          <p:nvPr/>
        </p:nvSpPr>
        <p:spPr>
          <a:xfrm>
            <a:off x="1818641" y="7039049"/>
            <a:ext cx="2463799" cy="16521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2" name="连接符: 肘形 11">
            <a:extLst>
              <a:ext uri="{FF2B5EF4-FFF2-40B4-BE49-F238E27FC236}">
                <a16:creationId xmlns:a16="http://schemas.microsoft.com/office/drawing/2014/main" id="{9F1C8E41-0515-4F34-B616-2EABA3D988DF}"/>
              </a:ext>
            </a:extLst>
          </p:cNvPr>
          <p:cNvCxnSpPr>
            <a:endCxn id="13" idx="3"/>
          </p:cNvCxnSpPr>
          <p:nvPr/>
        </p:nvCxnSpPr>
        <p:spPr>
          <a:xfrm flipV="1">
            <a:off x="4282440" y="5630714"/>
            <a:ext cx="2588796" cy="1486366"/>
          </a:xfrm>
          <a:prstGeom prst="bentConnector3">
            <a:avLst>
              <a:gd name="adj1" fmla="val 6644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73AE72F8-C476-4638-AADE-BCB84ADD1534}"/>
              </a:ext>
            </a:extLst>
          </p:cNvPr>
          <p:cNvSpPr/>
          <p:nvPr/>
        </p:nvSpPr>
        <p:spPr>
          <a:xfrm>
            <a:off x="1070503" y="10040501"/>
            <a:ext cx="3211937" cy="22347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9849D7E3-2017-4C5B-A972-8AA39B5B89CA}"/>
              </a:ext>
            </a:extLst>
          </p:cNvPr>
          <p:cNvCxnSpPr>
            <a:stCxn id="30" idx="3"/>
            <a:endCxn id="25" idx="2"/>
          </p:cNvCxnSpPr>
          <p:nvPr/>
        </p:nvCxnSpPr>
        <p:spPr>
          <a:xfrm flipH="1" flipV="1">
            <a:off x="3050541" y="7204262"/>
            <a:ext cx="1231899" cy="2947976"/>
          </a:xfrm>
          <a:prstGeom prst="bentConnector4">
            <a:avLst>
              <a:gd name="adj1" fmla="val -18557"/>
              <a:gd name="adj2" fmla="val 5189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82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20"/>
          <p:cNvSpPr txBox="1"/>
          <p:nvPr/>
        </p:nvSpPr>
        <p:spPr>
          <a:xfrm>
            <a:off x="5550258" y="2591636"/>
            <a:ext cx="2023361" cy="514948"/>
          </a:xfrm>
          <a:prstGeom prst="rect">
            <a:avLst/>
          </a:prstGeom>
          <a:noFill/>
        </p:spPr>
        <p:txBody>
          <a:bodyPr wrap="square" lIns="0" tIns="0" rIns="0" bIns="0" anchor="ctr">
            <a:normAutofit fontScale="32500" lnSpcReduction="20000"/>
          </a:bodyPr>
          <a:lstStyle/>
          <a:p>
            <a:pPr algn="ctr"/>
            <a:r>
              <a:rPr lang="en-US" altLang="zh-CN" sz="11575" b="1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CONTENTS</a:t>
            </a:r>
            <a:endParaRPr lang="en-US" altLang="zh-CN" sz="7734" b="1" dirty="0">
              <a:solidFill>
                <a:schemeClr val="bg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21" name="文本框 21"/>
          <p:cNvSpPr txBox="1"/>
          <p:nvPr/>
        </p:nvSpPr>
        <p:spPr>
          <a:xfrm>
            <a:off x="5550258" y="1781608"/>
            <a:ext cx="2023360" cy="1324976"/>
          </a:xfrm>
          <a:prstGeom prst="rect">
            <a:avLst/>
          </a:prstGeom>
          <a:noFill/>
        </p:spPr>
        <p:txBody>
          <a:bodyPr wrap="square" lIns="0" tIns="0" rIns="0" bIns="0">
            <a:normAutofit/>
          </a:bodyPr>
          <a:lstStyle/>
          <a:p>
            <a:pPr algn="dist"/>
            <a:r>
              <a:rPr lang="zh-CN" altLang="en-US" sz="5000" dirty="0">
                <a:solidFill>
                  <a:schemeClr val="bg1"/>
                </a:solidFill>
                <a:latin typeface="FZChaoCuHei-M10" charset="-122"/>
                <a:ea typeface="FZChaoCuHei-M10" charset="-122"/>
                <a:cs typeface="FZChaoCuHei-M10" charset="-122"/>
              </a:rPr>
              <a:t>目录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2812DEF-A467-46F6-87AD-F47F92656D32}"/>
              </a:ext>
            </a:extLst>
          </p:cNvPr>
          <p:cNvGrpSpPr/>
          <p:nvPr/>
        </p:nvGrpSpPr>
        <p:grpSpPr>
          <a:xfrm>
            <a:off x="1581386" y="3286213"/>
            <a:ext cx="9528149" cy="6583702"/>
            <a:chOff x="4281236" y="3089996"/>
            <a:chExt cx="15711176" cy="10856013"/>
          </a:xfrm>
        </p:grpSpPr>
        <p:sp>
          <p:nvSpPr>
            <p:cNvPr id="18" name="平行四边形 17">
              <a:extLst>
                <a:ext uri="{FF2B5EF4-FFF2-40B4-BE49-F238E27FC236}">
                  <a16:creationId xmlns:a16="http://schemas.microsoft.com/office/drawing/2014/main" id="{E37EF20E-F1ED-4AD7-9875-8F4A1FBF37EB}"/>
                </a:ext>
              </a:extLst>
            </p:cNvPr>
            <p:cNvSpPr/>
            <p:nvPr/>
          </p:nvSpPr>
          <p:spPr bwMode="auto">
            <a:xfrm>
              <a:off x="6122994" y="3089996"/>
              <a:ext cx="1629722" cy="1172077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01</a:t>
              </a:r>
            </a:p>
          </p:txBody>
        </p:sp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7DEE57E8-F9F0-4D6D-A813-836BD0885DA6}"/>
                </a:ext>
              </a:extLst>
            </p:cNvPr>
            <p:cNvSpPr/>
            <p:nvPr/>
          </p:nvSpPr>
          <p:spPr bwMode="auto">
            <a:xfrm>
              <a:off x="7592296" y="3090001"/>
              <a:ext cx="10629695" cy="1172073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rmAutofit fontScale="70000" lnSpcReduction="20000"/>
            </a:bodyPr>
            <a:lstStyle/>
            <a:p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IE/Edge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  <a:ea typeface="+mj-ea"/>
                </a:rPr>
                <a:t>下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UAF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  <a:ea typeface="+mj-ea"/>
                </a:rPr>
                <a:t>漏洞利用的历史回顾</a:t>
              </a:r>
              <a:endParaRPr kumimoji="1" lang="en-US" altLang="zh-CN" sz="3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平行四边形 21">
              <a:extLst>
                <a:ext uri="{FF2B5EF4-FFF2-40B4-BE49-F238E27FC236}">
                  <a16:creationId xmlns:a16="http://schemas.microsoft.com/office/drawing/2014/main" id="{AA3697AF-C6DF-4282-8997-9878D3076071}"/>
                </a:ext>
              </a:extLst>
            </p:cNvPr>
            <p:cNvSpPr/>
            <p:nvPr/>
          </p:nvSpPr>
          <p:spPr bwMode="auto">
            <a:xfrm>
              <a:off x="18362690" y="4498601"/>
              <a:ext cx="1629722" cy="1172077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02</a:t>
              </a:r>
            </a:p>
          </p:txBody>
        </p:sp>
        <p:sp>
          <p:nvSpPr>
            <p:cNvPr id="23" name="平行四边形 22">
              <a:extLst>
                <a:ext uri="{FF2B5EF4-FFF2-40B4-BE49-F238E27FC236}">
                  <a16:creationId xmlns:a16="http://schemas.microsoft.com/office/drawing/2014/main" id="{B4AE109B-5E87-4ACC-B482-F96240A21CBC}"/>
                </a:ext>
              </a:extLst>
            </p:cNvPr>
            <p:cNvSpPr/>
            <p:nvPr/>
          </p:nvSpPr>
          <p:spPr bwMode="auto">
            <a:xfrm>
              <a:off x="7874088" y="4480435"/>
              <a:ext cx="10629695" cy="1172073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zh-CN" sz="2500" dirty="0">
                  <a:solidFill>
                    <a:schemeClr val="bg1"/>
                  </a:solidFill>
                  <a:latin typeface="+mj-ea"/>
                  <a:ea typeface="+mj-ea"/>
                </a:rPr>
                <a:t>Edge </a:t>
              </a:r>
              <a:r>
                <a:rPr kumimoji="1" lang="en-US" altLang="zh-CN" sz="2500" dirty="0" err="1">
                  <a:solidFill>
                    <a:schemeClr val="bg1"/>
                  </a:solidFill>
                  <a:latin typeface="+mj-ea"/>
                  <a:ea typeface="+mj-ea"/>
                </a:rPr>
                <a:t>AudioBuffer</a:t>
              </a:r>
              <a:r>
                <a:rPr kumimoji="1" lang="en-US" altLang="zh-CN" sz="2500" dirty="0">
                  <a:solidFill>
                    <a:schemeClr val="bg1"/>
                  </a:solidFill>
                  <a:latin typeface="+mj-ea"/>
                  <a:ea typeface="+mj-ea"/>
                </a:rPr>
                <a:t> UAF </a:t>
              </a:r>
              <a:r>
                <a:rPr kumimoji="1" lang="zh-CN" altLang="en-US" sz="2500" dirty="0">
                  <a:solidFill>
                    <a:schemeClr val="bg1"/>
                  </a:solidFill>
                  <a:latin typeface="+mj-ea"/>
                  <a:ea typeface="+mj-ea"/>
                </a:rPr>
                <a:t>漏洞分析及利用</a:t>
              </a:r>
              <a:endParaRPr kumimoji="1" lang="en-US" altLang="zh-CN" sz="25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id="{4DC7E743-A4B9-448D-AC89-755C99437576}"/>
                </a:ext>
              </a:extLst>
            </p:cNvPr>
            <p:cNvSpPr/>
            <p:nvPr/>
          </p:nvSpPr>
          <p:spPr bwMode="auto">
            <a:xfrm>
              <a:off x="5275357" y="5870862"/>
              <a:ext cx="1629722" cy="1172077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03</a:t>
              </a: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0EDDBF0D-89A6-46C6-B773-A16A8543CE3B}"/>
                </a:ext>
              </a:extLst>
            </p:cNvPr>
            <p:cNvSpPr/>
            <p:nvPr/>
          </p:nvSpPr>
          <p:spPr bwMode="auto">
            <a:xfrm>
              <a:off x="6905078" y="5870867"/>
              <a:ext cx="10629695" cy="1172073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en-US" altLang="zh-CN" sz="2500" dirty="0">
                  <a:solidFill>
                    <a:schemeClr val="bg1"/>
                  </a:solidFill>
                  <a:latin typeface="+mj-ea"/>
                  <a:ea typeface="+mj-ea"/>
                </a:rPr>
                <a:t>WebRTC Parameters UAF</a:t>
              </a:r>
              <a:r>
                <a:rPr kumimoji="1" lang="zh-CN" altLang="en-US" sz="2500" dirty="0">
                  <a:solidFill>
                    <a:schemeClr val="bg1"/>
                  </a:solidFill>
                  <a:latin typeface="+mj-ea"/>
                  <a:ea typeface="+mj-ea"/>
                </a:rPr>
                <a:t>漏洞分析</a:t>
              </a:r>
            </a:p>
          </p:txBody>
        </p:sp>
        <p:sp>
          <p:nvSpPr>
            <p:cNvPr id="26" name="平行四边形 25">
              <a:extLst>
                <a:ext uri="{FF2B5EF4-FFF2-40B4-BE49-F238E27FC236}">
                  <a16:creationId xmlns:a16="http://schemas.microsoft.com/office/drawing/2014/main" id="{6F51D2C1-5583-4980-9AB2-7057B7D93B4E}"/>
                </a:ext>
              </a:extLst>
            </p:cNvPr>
            <p:cNvSpPr/>
            <p:nvPr/>
          </p:nvSpPr>
          <p:spPr bwMode="auto">
            <a:xfrm>
              <a:off x="17948458" y="7279467"/>
              <a:ext cx="1629722" cy="1172077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04</a:t>
              </a:r>
            </a:p>
          </p:txBody>
        </p:sp>
        <p:sp>
          <p:nvSpPr>
            <p:cNvPr id="27" name="平行四边形 26">
              <a:extLst>
                <a:ext uri="{FF2B5EF4-FFF2-40B4-BE49-F238E27FC236}">
                  <a16:creationId xmlns:a16="http://schemas.microsoft.com/office/drawing/2014/main" id="{FF7F63A0-3E1F-4909-B12D-67BDB3C801DA}"/>
                </a:ext>
              </a:extLst>
            </p:cNvPr>
            <p:cNvSpPr/>
            <p:nvPr/>
          </p:nvSpPr>
          <p:spPr bwMode="auto">
            <a:xfrm>
              <a:off x="7427769" y="7279472"/>
              <a:ext cx="10629695" cy="1172073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rmAutofit fontScale="85000" lnSpcReduction="10000"/>
            </a:bodyPr>
            <a:lstStyle/>
            <a:p>
              <a:pPr defTabSz="914324">
                <a:defRPr/>
              </a:pPr>
              <a:r>
                <a:rPr kumimoji="1" lang="en-US" altLang="zh-CN" sz="2500" dirty="0">
                  <a:solidFill>
                    <a:schemeClr val="bg1"/>
                  </a:solidFill>
                  <a:latin typeface="+mj-ea"/>
                  <a:ea typeface="+mj-ea"/>
                </a:rPr>
                <a:t>Canvas </a:t>
              </a:r>
              <a:r>
                <a:rPr kumimoji="1" lang="en-US" altLang="zh-CN" sz="2500" dirty="0" err="1">
                  <a:solidFill>
                    <a:schemeClr val="bg1"/>
                  </a:solidFill>
                  <a:latin typeface="+mj-ea"/>
                  <a:ea typeface="+mj-ea"/>
                </a:rPr>
                <a:t>ImageData</a:t>
              </a:r>
              <a:r>
                <a:rPr kumimoji="1" lang="en-US" altLang="zh-CN" sz="2500" dirty="0">
                  <a:solidFill>
                    <a:schemeClr val="bg1"/>
                  </a:solidFill>
                  <a:latin typeface="+mj-ea"/>
                  <a:ea typeface="+mj-ea"/>
                </a:rPr>
                <a:t> UAF</a:t>
              </a:r>
              <a:r>
                <a:rPr kumimoji="1" lang="zh-CN" altLang="en-US" sz="2500" dirty="0">
                  <a:solidFill>
                    <a:schemeClr val="bg1"/>
                  </a:solidFill>
                  <a:latin typeface="+mj-ea"/>
                  <a:ea typeface="+mj-ea"/>
                </a:rPr>
                <a:t>漏洞分析及利用</a:t>
              </a:r>
              <a:endParaRPr kumimoji="1" lang="en-US" altLang="zh-CN" sz="25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8" name="平行四边形 27">
              <a:extLst>
                <a:ext uri="{FF2B5EF4-FFF2-40B4-BE49-F238E27FC236}">
                  <a16:creationId xmlns:a16="http://schemas.microsoft.com/office/drawing/2014/main" id="{823D98FD-DCCF-4BFC-A510-790716093FF3}"/>
                </a:ext>
              </a:extLst>
            </p:cNvPr>
            <p:cNvSpPr/>
            <p:nvPr/>
          </p:nvSpPr>
          <p:spPr bwMode="auto">
            <a:xfrm>
              <a:off x="4697606" y="8688070"/>
              <a:ext cx="1629722" cy="1172077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05</a:t>
              </a:r>
            </a:p>
          </p:txBody>
        </p:sp>
        <p:sp>
          <p:nvSpPr>
            <p:cNvPr id="29" name="平行四边形 28">
              <a:extLst>
                <a:ext uri="{FF2B5EF4-FFF2-40B4-BE49-F238E27FC236}">
                  <a16:creationId xmlns:a16="http://schemas.microsoft.com/office/drawing/2014/main" id="{5739D1B3-493B-4F07-B982-072DFDAF3E10}"/>
                </a:ext>
              </a:extLst>
            </p:cNvPr>
            <p:cNvSpPr/>
            <p:nvPr/>
          </p:nvSpPr>
          <p:spPr bwMode="auto">
            <a:xfrm>
              <a:off x="6166906" y="8688075"/>
              <a:ext cx="10629695" cy="1172073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en-US" altLang="zh-CN" sz="2500" dirty="0">
                  <a:solidFill>
                    <a:schemeClr val="bg1"/>
                  </a:solidFill>
                  <a:latin typeface="+mj-ea"/>
                  <a:ea typeface="+mj-ea"/>
                </a:rPr>
                <a:t>WebRTC Parameters UAF</a:t>
              </a:r>
              <a:r>
                <a:rPr kumimoji="1" lang="zh-CN" altLang="en-US" sz="2500" dirty="0">
                  <a:solidFill>
                    <a:schemeClr val="bg1"/>
                  </a:solidFill>
                  <a:latin typeface="+mj-ea"/>
                  <a:ea typeface="+mj-ea"/>
                </a:rPr>
                <a:t>漏洞利用</a:t>
              </a:r>
            </a:p>
          </p:txBody>
        </p:sp>
        <p:sp>
          <p:nvSpPr>
            <p:cNvPr id="30" name="平行四边形 29">
              <a:extLst>
                <a:ext uri="{FF2B5EF4-FFF2-40B4-BE49-F238E27FC236}">
                  <a16:creationId xmlns:a16="http://schemas.microsoft.com/office/drawing/2014/main" id="{40A62914-6BF2-4BAC-AFA0-6797B3400854}"/>
                </a:ext>
              </a:extLst>
            </p:cNvPr>
            <p:cNvSpPr/>
            <p:nvPr/>
          </p:nvSpPr>
          <p:spPr bwMode="auto">
            <a:xfrm>
              <a:off x="17393680" y="10081037"/>
              <a:ext cx="1629722" cy="1172077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06</a:t>
              </a:r>
            </a:p>
          </p:txBody>
        </p:sp>
        <p:sp>
          <p:nvSpPr>
            <p:cNvPr id="31" name="平行四边形 30">
              <a:extLst>
                <a:ext uri="{FF2B5EF4-FFF2-40B4-BE49-F238E27FC236}">
                  <a16:creationId xmlns:a16="http://schemas.microsoft.com/office/drawing/2014/main" id="{8804EAB5-7B73-4EC0-878E-A8B8E34E85AF}"/>
                </a:ext>
              </a:extLst>
            </p:cNvPr>
            <p:cNvSpPr/>
            <p:nvPr/>
          </p:nvSpPr>
          <p:spPr bwMode="auto">
            <a:xfrm>
              <a:off x="6905078" y="10062871"/>
              <a:ext cx="10629695" cy="1172073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rmAutofit fontScale="700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  <a:ea typeface="+mj-ea"/>
                </a:rPr>
                <a:t>总结</a:t>
              </a:r>
            </a:p>
          </p:txBody>
        </p:sp>
        <p:sp>
          <p:nvSpPr>
            <p:cNvPr id="32" name="平行四边形 31">
              <a:extLst>
                <a:ext uri="{FF2B5EF4-FFF2-40B4-BE49-F238E27FC236}">
                  <a16:creationId xmlns:a16="http://schemas.microsoft.com/office/drawing/2014/main" id="{E71C5E14-9A8D-4F27-BC9E-66CF77722CD1}"/>
                </a:ext>
              </a:extLst>
            </p:cNvPr>
            <p:cNvSpPr/>
            <p:nvPr/>
          </p:nvSpPr>
          <p:spPr bwMode="auto">
            <a:xfrm>
              <a:off x="4281236" y="11362794"/>
              <a:ext cx="1629722" cy="1172077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07</a:t>
              </a:r>
            </a:p>
          </p:txBody>
        </p:sp>
        <p:sp>
          <p:nvSpPr>
            <p:cNvPr id="33" name="平行四边形 32">
              <a:extLst>
                <a:ext uri="{FF2B5EF4-FFF2-40B4-BE49-F238E27FC236}">
                  <a16:creationId xmlns:a16="http://schemas.microsoft.com/office/drawing/2014/main" id="{6C00EE62-77CC-439B-AA31-F091E6661ABB}"/>
                </a:ext>
              </a:extLst>
            </p:cNvPr>
            <p:cNvSpPr/>
            <p:nvPr/>
          </p:nvSpPr>
          <p:spPr bwMode="auto">
            <a:xfrm>
              <a:off x="5750536" y="11362799"/>
              <a:ext cx="10629695" cy="1172073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rmAutofit fontScale="700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Q&amp;A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  <a:ea typeface="+mj-ea"/>
                </a:rPr>
                <a:t>及致谢</a:t>
              </a:r>
            </a:p>
          </p:txBody>
        </p:sp>
        <p:sp>
          <p:nvSpPr>
            <p:cNvPr id="34" name="平行四边形 33">
              <a:extLst>
                <a:ext uri="{FF2B5EF4-FFF2-40B4-BE49-F238E27FC236}">
                  <a16:creationId xmlns:a16="http://schemas.microsoft.com/office/drawing/2014/main" id="{71463813-8802-4F51-8CDC-492BEA068999}"/>
                </a:ext>
              </a:extLst>
            </p:cNvPr>
            <p:cNvSpPr/>
            <p:nvPr/>
          </p:nvSpPr>
          <p:spPr bwMode="auto">
            <a:xfrm>
              <a:off x="16874061" y="12773932"/>
              <a:ext cx="1629722" cy="1172077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08</a:t>
              </a:r>
            </a:p>
          </p:txBody>
        </p:sp>
        <p:sp>
          <p:nvSpPr>
            <p:cNvPr id="35" name="平行四边形 34">
              <a:extLst>
                <a:ext uri="{FF2B5EF4-FFF2-40B4-BE49-F238E27FC236}">
                  <a16:creationId xmlns:a16="http://schemas.microsoft.com/office/drawing/2014/main" id="{E18B18D2-2FC7-49D3-984C-086F292C52AC}"/>
                </a:ext>
              </a:extLst>
            </p:cNvPr>
            <p:cNvSpPr/>
            <p:nvPr/>
          </p:nvSpPr>
          <p:spPr bwMode="auto">
            <a:xfrm>
              <a:off x="6385461" y="12755765"/>
              <a:ext cx="10629695" cy="1172073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rmAutofit fontScale="70000" lnSpcReduction="20000"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  <a:ea typeface="+mj-ea"/>
                </a:rPr>
                <a:t>参考文献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40391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03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WebRTC Parameters UAF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漏洞分析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: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漏洞分析</a:t>
              </a: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43112830-2342-40E7-A093-AA0E91E70F1E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1BA8845-3DC4-4801-BF10-693DEB5382C4}"/>
              </a:ext>
            </a:extLst>
          </p:cNvPr>
          <p:cNvSpPr txBox="1"/>
          <p:nvPr/>
        </p:nvSpPr>
        <p:spPr>
          <a:xfrm>
            <a:off x="1078125" y="2550693"/>
            <a:ext cx="10953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补丁后，函数</a:t>
            </a:r>
            <a:r>
              <a:rPr lang="en-US" altLang="zh-CN" sz="2400" dirty="0">
                <a:solidFill>
                  <a:schemeClr val="bg1"/>
                </a:solidFill>
              </a:rPr>
              <a:t>ORTC::</a:t>
            </a:r>
            <a:r>
              <a:rPr lang="en-US" altLang="zh-CN" sz="2400" dirty="0" err="1">
                <a:solidFill>
                  <a:schemeClr val="bg1"/>
                </a:solidFill>
              </a:rPr>
              <a:t>ClearModernArrayVarsIfNecessary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160BF34-8350-498D-8402-1AFA5A8F8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125" y="3075963"/>
            <a:ext cx="8256944" cy="3454247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037047C4-95CE-4C15-AEEC-4DA78DDFE8CA}"/>
              </a:ext>
            </a:extLst>
          </p:cNvPr>
          <p:cNvSpPr/>
          <p:nvPr/>
        </p:nvSpPr>
        <p:spPr>
          <a:xfrm>
            <a:off x="9335069" y="3012358"/>
            <a:ext cx="269651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函数</a:t>
            </a:r>
            <a:r>
              <a:rPr lang="en-US" altLang="zh-CN" sz="2400" dirty="0">
                <a:solidFill>
                  <a:schemeClr val="bg1"/>
                </a:solidFill>
              </a:rPr>
              <a:t>CJScript9Holder::</a:t>
            </a:r>
            <a:r>
              <a:rPr lang="en-US" altLang="zh-CN" sz="2400" dirty="0" err="1">
                <a:solidFill>
                  <a:schemeClr val="bg1"/>
                </a:solidFill>
              </a:rPr>
              <a:t>VarRelease</a:t>
            </a:r>
            <a:r>
              <a:rPr lang="zh-CN" altLang="en-US" sz="2400" dirty="0">
                <a:solidFill>
                  <a:schemeClr val="bg1"/>
                </a:solidFill>
              </a:rPr>
              <a:t>会把之前函数</a:t>
            </a:r>
            <a:r>
              <a:rPr lang="en-US" altLang="zh-CN" sz="2400" dirty="0">
                <a:solidFill>
                  <a:schemeClr val="bg1"/>
                </a:solidFill>
              </a:rPr>
              <a:t>CJScript9Holder::</a:t>
            </a:r>
            <a:r>
              <a:rPr lang="en-US" altLang="zh-CN" sz="2400" dirty="0" err="1">
                <a:solidFill>
                  <a:schemeClr val="bg1"/>
                </a:solidFill>
              </a:rPr>
              <a:t>VarAddRef</a:t>
            </a:r>
            <a:r>
              <a:rPr lang="zh-CN" altLang="en-US" sz="2400" dirty="0">
                <a:solidFill>
                  <a:schemeClr val="bg1"/>
                </a:solidFill>
              </a:rPr>
              <a:t>增加的引用释放掉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11E0F7E-E78C-4D98-A315-F3EDC78EBD6A}"/>
              </a:ext>
            </a:extLst>
          </p:cNvPr>
          <p:cNvSpPr/>
          <p:nvPr/>
        </p:nvSpPr>
        <p:spPr>
          <a:xfrm>
            <a:off x="1460501" y="5399881"/>
            <a:ext cx="2829559" cy="16521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连接符: 肘形 3">
            <a:extLst>
              <a:ext uri="{FF2B5EF4-FFF2-40B4-BE49-F238E27FC236}">
                <a16:creationId xmlns:a16="http://schemas.microsoft.com/office/drawing/2014/main" id="{A321BE90-156F-4F49-8253-EE78D3AFF4B0}"/>
              </a:ext>
            </a:extLst>
          </p:cNvPr>
          <p:cNvCxnSpPr>
            <a:cxnSpLocks/>
            <a:stCxn id="21" idx="0"/>
          </p:cNvCxnSpPr>
          <p:nvPr/>
        </p:nvCxnSpPr>
        <p:spPr>
          <a:xfrm rot="5400000" flipH="1" flipV="1">
            <a:off x="5580745" y="1645557"/>
            <a:ext cx="1048860" cy="645978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609B44DA-E105-493E-86B6-55309FF9FD8F}"/>
              </a:ext>
            </a:extLst>
          </p:cNvPr>
          <p:cNvSpPr/>
          <p:nvPr/>
        </p:nvSpPr>
        <p:spPr>
          <a:xfrm>
            <a:off x="1688997" y="6114428"/>
            <a:ext cx="6853023" cy="21201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39AE2F8-8D9B-4C53-A07F-753787AD3BE9}"/>
              </a:ext>
            </a:extLst>
          </p:cNvPr>
          <p:cNvSpPr/>
          <p:nvPr/>
        </p:nvSpPr>
        <p:spPr>
          <a:xfrm>
            <a:off x="1078125" y="6674940"/>
            <a:ext cx="107544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所有的引用被释放掉之后，函数</a:t>
            </a:r>
            <a:r>
              <a:rPr lang="en-US" altLang="zh-CN" sz="2400" dirty="0" err="1">
                <a:solidFill>
                  <a:schemeClr val="bg1"/>
                </a:solidFill>
              </a:rPr>
              <a:t>CModernArray</a:t>
            </a:r>
            <a:r>
              <a:rPr lang="en-US" altLang="zh-CN" sz="2400" dirty="0">
                <a:solidFill>
                  <a:schemeClr val="bg1"/>
                </a:solidFill>
              </a:rPr>
              <a:t>&lt;media::</a:t>
            </a:r>
            <a:r>
              <a:rPr lang="en-US" altLang="zh-CN" sz="2400" dirty="0" err="1">
                <a:solidFill>
                  <a:schemeClr val="bg1"/>
                </a:solidFill>
              </a:rPr>
              <a:t>SincResampler</a:t>
            </a:r>
            <a:r>
              <a:rPr lang="en-US" altLang="zh-CN" sz="2400" dirty="0">
                <a:solidFill>
                  <a:schemeClr val="bg1"/>
                </a:solidFill>
              </a:rPr>
              <a:t> *,</a:t>
            </a:r>
            <a:r>
              <a:rPr lang="en-US" altLang="zh-CN" sz="2400" dirty="0" err="1">
                <a:solidFill>
                  <a:schemeClr val="bg1"/>
                </a:solidFill>
              </a:rPr>
              <a:t>CDefaultTraits</a:t>
            </a:r>
            <a:r>
              <a:rPr lang="en-US" altLang="zh-CN" sz="2400" dirty="0">
                <a:solidFill>
                  <a:schemeClr val="bg1"/>
                </a:solidFill>
              </a:rPr>
              <a:t>&lt;media::</a:t>
            </a:r>
            <a:r>
              <a:rPr lang="en-US" altLang="zh-CN" sz="2400" dirty="0" err="1">
                <a:solidFill>
                  <a:schemeClr val="bg1"/>
                </a:solidFill>
              </a:rPr>
              <a:t>SincResampler</a:t>
            </a:r>
            <a:r>
              <a:rPr lang="en-US" altLang="zh-CN" sz="2400" dirty="0">
                <a:solidFill>
                  <a:schemeClr val="bg1"/>
                </a:solidFill>
              </a:rPr>
              <a:t> *&gt;&gt;::</a:t>
            </a:r>
            <a:r>
              <a:rPr lang="en-US" altLang="zh-CN" sz="2400" dirty="0" err="1">
                <a:solidFill>
                  <a:schemeClr val="bg1"/>
                </a:solidFill>
              </a:rPr>
              <a:t>RemoveAll</a:t>
            </a:r>
            <a:r>
              <a:rPr lang="zh-CN" altLang="en-US" sz="2400" dirty="0">
                <a:solidFill>
                  <a:schemeClr val="bg1"/>
                </a:solidFill>
              </a:rPr>
              <a:t>会</a:t>
            </a:r>
            <a:r>
              <a:rPr lang="en-US" altLang="zh-CN" sz="2400" dirty="0">
                <a:solidFill>
                  <a:schemeClr val="bg1"/>
                </a:solidFill>
              </a:rPr>
              <a:t>Free</a:t>
            </a:r>
            <a:r>
              <a:rPr lang="zh-CN" altLang="en-US" sz="2400" dirty="0">
                <a:solidFill>
                  <a:schemeClr val="bg1"/>
                </a:solidFill>
              </a:rPr>
              <a:t>掉</a:t>
            </a:r>
            <a:r>
              <a:rPr lang="en-US" altLang="zh-CN" sz="2400" dirty="0" err="1">
                <a:solidFill>
                  <a:schemeClr val="bg1"/>
                </a:solidFill>
              </a:rPr>
              <a:t>CModernArray</a:t>
            </a:r>
            <a:r>
              <a:rPr lang="zh-CN" altLang="en-US" sz="2400" dirty="0">
                <a:solidFill>
                  <a:schemeClr val="bg1"/>
                </a:solidFill>
              </a:rPr>
              <a:t>结构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5A82E85D-044C-425B-B417-C8B65DAABAFC}"/>
              </a:ext>
            </a:extLst>
          </p:cNvPr>
          <p:cNvCxnSpPr>
            <a:stCxn id="27" idx="3"/>
          </p:cNvCxnSpPr>
          <p:nvPr/>
        </p:nvCxnSpPr>
        <p:spPr>
          <a:xfrm>
            <a:off x="8542020" y="6220436"/>
            <a:ext cx="3290589" cy="853464"/>
          </a:xfrm>
          <a:prstGeom prst="bentConnector3">
            <a:avLst>
              <a:gd name="adj1" fmla="val 11078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FCEC9F62-91C5-4F4B-A4EF-6D478E94FAC3}"/>
              </a:ext>
            </a:extLst>
          </p:cNvPr>
          <p:cNvSpPr/>
          <p:nvPr/>
        </p:nvSpPr>
        <p:spPr>
          <a:xfrm>
            <a:off x="1078124" y="7705771"/>
            <a:ext cx="1095345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通过函数</a:t>
            </a:r>
            <a:r>
              <a:rPr lang="en-US" altLang="zh-CN" sz="2400" dirty="0">
                <a:solidFill>
                  <a:schemeClr val="bg1"/>
                </a:solidFill>
              </a:rPr>
              <a:t>CJScript9Holder::</a:t>
            </a:r>
            <a:r>
              <a:rPr lang="en-US" altLang="zh-CN" sz="2400" dirty="0" err="1">
                <a:solidFill>
                  <a:schemeClr val="bg1"/>
                </a:solidFill>
              </a:rPr>
              <a:t>VarAddRef</a:t>
            </a:r>
            <a:r>
              <a:rPr lang="zh-CN" altLang="en-US" sz="2400" dirty="0">
                <a:solidFill>
                  <a:schemeClr val="bg1"/>
                </a:solidFill>
              </a:rPr>
              <a:t>和</a:t>
            </a:r>
            <a:r>
              <a:rPr lang="en-US" altLang="zh-CN" sz="2400" dirty="0">
                <a:solidFill>
                  <a:schemeClr val="bg1"/>
                </a:solidFill>
              </a:rPr>
              <a:t>CJScript9Holder::</a:t>
            </a:r>
            <a:r>
              <a:rPr lang="en-US" altLang="zh-CN" sz="2400" dirty="0" err="1">
                <a:solidFill>
                  <a:schemeClr val="bg1"/>
                </a:solidFill>
              </a:rPr>
              <a:t>VarRelease</a:t>
            </a:r>
            <a:r>
              <a:rPr lang="zh-CN" altLang="en-US" sz="2400" dirty="0">
                <a:solidFill>
                  <a:schemeClr val="bg1"/>
                </a:solidFill>
              </a:rPr>
              <a:t>的增加和释放引用的方式，可以防止动态对象被</a:t>
            </a:r>
            <a:r>
              <a:rPr lang="en-US" altLang="zh-CN" sz="2400" dirty="0">
                <a:solidFill>
                  <a:schemeClr val="bg1"/>
                </a:solidFill>
              </a:rPr>
              <a:t>GC</a:t>
            </a:r>
            <a:r>
              <a:rPr lang="zh-CN" altLang="en-US" sz="2400" dirty="0">
                <a:solidFill>
                  <a:schemeClr val="bg1"/>
                </a:solidFill>
              </a:rPr>
              <a:t>回收。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所以，函数</a:t>
            </a:r>
            <a:r>
              <a:rPr lang="en-US" altLang="zh-CN" sz="2400" dirty="0">
                <a:solidFill>
                  <a:schemeClr val="bg1"/>
                </a:solidFill>
              </a:rPr>
              <a:t>ORTC:: </a:t>
            </a:r>
            <a:r>
              <a:rPr lang="en-US" altLang="zh-CN" sz="2400" dirty="0" err="1">
                <a:solidFill>
                  <a:schemeClr val="bg1"/>
                </a:solidFill>
              </a:rPr>
              <a:t>UnpackArrayObjectVar</a:t>
            </a:r>
            <a:r>
              <a:rPr lang="zh-CN" altLang="en-US" sz="2400" dirty="0">
                <a:solidFill>
                  <a:schemeClr val="bg1"/>
                </a:solidFill>
              </a:rPr>
              <a:t>中可能存在一个释放动态对象的机会，造成</a:t>
            </a:r>
            <a:r>
              <a:rPr lang="en-US" altLang="zh-CN" sz="2400" dirty="0">
                <a:solidFill>
                  <a:schemeClr val="bg1"/>
                </a:solidFill>
              </a:rPr>
              <a:t>UAF</a:t>
            </a:r>
            <a:r>
              <a:rPr lang="zh-CN" altLang="en-US" sz="2400" dirty="0">
                <a:solidFill>
                  <a:schemeClr val="bg1"/>
                </a:solidFill>
              </a:rPr>
              <a:t>的发生。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8727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03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WebRTC Parameters UAF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漏洞分析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: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漏洞分析</a:t>
              </a: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43112830-2342-40E7-A093-AA0E91E70F1E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E13A386-09F1-4A98-B289-38A97674C2EE}"/>
              </a:ext>
            </a:extLst>
          </p:cNvPr>
          <p:cNvSpPr/>
          <p:nvPr/>
        </p:nvSpPr>
        <p:spPr>
          <a:xfrm>
            <a:off x="1078125" y="2557916"/>
            <a:ext cx="10953456" cy="43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在回调函数中</a:t>
            </a:r>
            <a:r>
              <a:rPr lang="en-US" altLang="zh-CN" dirty="0">
                <a:solidFill>
                  <a:schemeClr val="bg1"/>
                </a:solidFill>
              </a:rPr>
              <a:t>Free</a:t>
            </a:r>
            <a:r>
              <a:rPr lang="zh-CN" altLang="en-US" dirty="0">
                <a:solidFill>
                  <a:schemeClr val="bg1"/>
                </a:solidFill>
              </a:rPr>
              <a:t>动态对象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E0968AF-77A2-4CD8-A616-026BC1557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125" y="3033339"/>
            <a:ext cx="6127696" cy="553916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19518C0-A59E-44BB-B7A4-DC8F7E29A5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125" y="8615369"/>
            <a:ext cx="6327284" cy="1475995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26D60A1D-0C5C-4A19-8264-B011ED5AAA09}"/>
              </a:ext>
            </a:extLst>
          </p:cNvPr>
          <p:cNvSpPr/>
          <p:nvPr/>
        </p:nvSpPr>
        <p:spPr>
          <a:xfrm>
            <a:off x="7181097" y="3045511"/>
            <a:ext cx="473150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可以通过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obj.__</a:t>
            </a:r>
            <a:r>
              <a:rPr lang="en-US" altLang="zh-CN" sz="2800" dirty="0" err="1">
                <a:solidFill>
                  <a:schemeClr val="bg1"/>
                </a:solidFill>
                <a:latin typeface="+mn-ea"/>
              </a:rPr>
              <a:t>defineGetter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__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的方式将函数绑定在某个传入的属性上，当访问时调用回调函数，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free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动态对象</a:t>
            </a:r>
            <a:endParaRPr lang="en-US" altLang="zh-CN" sz="2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F2768B7-B3BC-4A27-A39F-7D4A0ACC5B01}"/>
              </a:ext>
            </a:extLst>
          </p:cNvPr>
          <p:cNvSpPr/>
          <p:nvPr/>
        </p:nvSpPr>
        <p:spPr>
          <a:xfrm>
            <a:off x="1756007" y="6895727"/>
            <a:ext cx="2937913" cy="17563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DB62247-56E6-4CC9-A1D3-619E687536EC}"/>
              </a:ext>
            </a:extLst>
          </p:cNvPr>
          <p:cNvSpPr/>
          <p:nvPr/>
        </p:nvSpPr>
        <p:spPr>
          <a:xfrm>
            <a:off x="1077978" y="9707880"/>
            <a:ext cx="5886448" cy="13345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" name="连接符: 肘形 2">
            <a:extLst>
              <a:ext uri="{FF2B5EF4-FFF2-40B4-BE49-F238E27FC236}">
                <a16:creationId xmlns:a16="http://schemas.microsoft.com/office/drawing/2014/main" id="{7A67910B-3680-45B5-BA65-6A85030C4903}"/>
              </a:ext>
            </a:extLst>
          </p:cNvPr>
          <p:cNvCxnSpPr>
            <a:stCxn id="22" idx="1"/>
            <a:endCxn id="23" idx="1"/>
          </p:cNvCxnSpPr>
          <p:nvPr/>
        </p:nvCxnSpPr>
        <p:spPr>
          <a:xfrm rot="10800000" flipV="1">
            <a:off x="1077979" y="6983544"/>
            <a:ext cx="678029" cy="2791062"/>
          </a:xfrm>
          <a:prstGeom prst="bentConnector3">
            <a:avLst>
              <a:gd name="adj1" fmla="val 13371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5055A715-BC14-4A64-A3E1-E0175879A3D3}"/>
              </a:ext>
            </a:extLst>
          </p:cNvPr>
          <p:cNvSpPr/>
          <p:nvPr/>
        </p:nvSpPr>
        <p:spPr>
          <a:xfrm>
            <a:off x="1070358" y="9166860"/>
            <a:ext cx="5886448" cy="13345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" name="连接符: 肘形 5">
            <a:extLst>
              <a:ext uri="{FF2B5EF4-FFF2-40B4-BE49-F238E27FC236}">
                <a16:creationId xmlns:a16="http://schemas.microsoft.com/office/drawing/2014/main" id="{53AD69CF-1734-4B6E-A888-C0B59CBB236F}"/>
              </a:ext>
            </a:extLst>
          </p:cNvPr>
          <p:cNvCxnSpPr>
            <a:stCxn id="23" idx="3"/>
            <a:endCxn id="25" idx="3"/>
          </p:cNvCxnSpPr>
          <p:nvPr/>
        </p:nvCxnSpPr>
        <p:spPr>
          <a:xfrm flipH="1" flipV="1">
            <a:off x="6956806" y="9233586"/>
            <a:ext cx="7620" cy="541020"/>
          </a:xfrm>
          <a:prstGeom prst="bentConnector3">
            <a:avLst>
              <a:gd name="adj1" fmla="val -300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9491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03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WebRTC Parameters UAF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漏洞分析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: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漏洞分析</a:t>
              </a: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43112830-2342-40E7-A093-AA0E91E70F1E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2F9F16A-E280-4EE3-A741-2E7A55756E6D}"/>
              </a:ext>
            </a:extLst>
          </p:cNvPr>
          <p:cNvSpPr/>
          <p:nvPr/>
        </p:nvSpPr>
        <p:spPr>
          <a:xfrm>
            <a:off x="1078125" y="2443527"/>
            <a:ext cx="10953455" cy="7791335"/>
          </a:xfrm>
          <a:prstGeom prst="rect">
            <a:avLst/>
          </a:prstGeom>
        </p:spPr>
        <p:txBody>
          <a:bodyPr wrap="square" numCol="2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n-ea"/>
                <a:cs typeface="SimHei" charset="-122"/>
              </a:rPr>
              <a:t>示例代码：</a:t>
            </a:r>
            <a:endParaRPr lang="en-US" altLang="zh-CN" sz="2000" dirty="0">
              <a:solidFill>
                <a:schemeClr val="bg1"/>
              </a:solidFill>
              <a:latin typeface="+mn-ea"/>
              <a:cs typeface="SimHei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bg1"/>
              </a:solidFill>
              <a:latin typeface="+mn-ea"/>
              <a:cs typeface="Sim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+mn-ea"/>
                <a:cs typeface="SimHei" charset="-122"/>
              </a:rPr>
              <a:t>var 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  <a:cs typeface="SimHei" charset="-122"/>
              </a:rPr>
              <a:t>ice_tran</a:t>
            </a:r>
            <a:r>
              <a:rPr lang="en-US" altLang="zh-CN" sz="2000" dirty="0">
                <a:solidFill>
                  <a:schemeClr val="bg1"/>
                </a:solidFill>
                <a:latin typeface="+mn-ea"/>
                <a:cs typeface="SimHei" charset="-122"/>
              </a:rPr>
              <a:t> = new 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  <a:cs typeface="SimHei" charset="-122"/>
              </a:rPr>
              <a:t>RTCIceTransport</a:t>
            </a:r>
            <a:r>
              <a:rPr lang="en-US" altLang="zh-CN" sz="2000" dirty="0">
                <a:solidFill>
                  <a:schemeClr val="bg1"/>
                </a:solidFill>
                <a:latin typeface="+mn-ea"/>
                <a:cs typeface="SimHei" charset="-122"/>
              </a:rPr>
              <a:t>();	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+mn-ea"/>
                <a:cs typeface="SimHei" charset="-122"/>
              </a:rPr>
              <a:t>var 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  <a:cs typeface="SimHei" charset="-122"/>
              </a:rPr>
              <a:t>cnt</a:t>
            </a:r>
            <a:r>
              <a:rPr lang="en-US" altLang="zh-CN" sz="2000" dirty="0">
                <a:solidFill>
                  <a:schemeClr val="bg1"/>
                </a:solidFill>
                <a:latin typeface="+mn-ea"/>
                <a:cs typeface="SimHei" charset="-122"/>
              </a:rPr>
              <a:t> = 0x50000;</a:t>
            </a:r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var 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obj_arr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 = new Array(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cnt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for (let 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i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=0;i&lt;cnt-1;i++){			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obj_arr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[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i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] = {		</a:t>
            </a: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	key0: 0x00000002,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	key1: 0x00000004,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	key2: 0x00000006,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	key3: 0x00000008,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	key4: 0x0000000a,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	key5: 0x0000000c,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}</a:t>
            </a: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//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创建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RTCIceTransport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对象</a:t>
            </a:r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// 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setRemoteCandidates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方法接受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RTCIceCandidate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字典类对象</a:t>
            </a:r>
            <a:endParaRPr lang="en-US" altLang="zh-CN" sz="20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74065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03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WebRTC Parameters UAF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漏洞分析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: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漏洞分析</a:t>
              </a: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43112830-2342-40E7-A093-AA0E91E70F1E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2F9F16A-E280-4EE3-A741-2E7A55756E6D}"/>
              </a:ext>
            </a:extLst>
          </p:cNvPr>
          <p:cNvSpPr/>
          <p:nvPr/>
        </p:nvSpPr>
        <p:spPr>
          <a:xfrm>
            <a:off x="1078125" y="2443527"/>
            <a:ext cx="10953455" cy="7791335"/>
          </a:xfrm>
          <a:prstGeom prst="rect">
            <a:avLst/>
          </a:prstGeom>
        </p:spPr>
        <p:txBody>
          <a:bodyPr wrap="square" numCol="2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+mn-ea"/>
                <a:cs typeface="SimHei" charset="-122"/>
              </a:rPr>
              <a:t>//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cs typeface="SimHei" charset="-122"/>
              </a:rPr>
              <a:t>接上文</a:t>
            </a:r>
            <a:endParaRPr lang="en-US" altLang="zh-CN" sz="2000" dirty="0">
              <a:solidFill>
                <a:schemeClr val="bg1"/>
              </a:solidFill>
              <a:latin typeface="+mn-ea"/>
              <a:cs typeface="SimHei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bg1"/>
              </a:solidFill>
              <a:latin typeface="+mn-ea"/>
              <a:cs typeface="Sim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+mn-ea"/>
                <a:cs typeface="SimHei" charset="-122"/>
              </a:rPr>
              <a:t>obj_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  <a:cs typeface="SimHei" charset="-122"/>
              </a:rPr>
              <a:t>arr</a:t>
            </a:r>
            <a:r>
              <a:rPr lang="en-US" altLang="zh-CN" sz="2000" dirty="0">
                <a:solidFill>
                  <a:schemeClr val="bg1"/>
                </a:solidFill>
                <a:latin typeface="+mn-ea"/>
                <a:cs typeface="SimHei" charset="-122"/>
              </a:rPr>
              <a:t>.__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  <a:cs typeface="SimHei" charset="-122"/>
              </a:rPr>
              <a:t>defineGetter</a:t>
            </a:r>
            <a:r>
              <a:rPr lang="en-US" altLang="zh-CN" sz="2000" dirty="0">
                <a:solidFill>
                  <a:schemeClr val="bg1"/>
                </a:solidFill>
                <a:latin typeface="+mn-ea"/>
                <a:cs typeface="SimHei" charset="-122"/>
              </a:rPr>
              <a:t>__(cnt-1,function()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+mn-ea"/>
                <a:cs typeface="SimHei" charset="-122"/>
              </a:rPr>
              <a:t>{	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+mn-ea"/>
                <a:cs typeface="SimHei" charset="-122"/>
              </a:rPr>
              <a:t>	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  <a:cs typeface="SimHei" charset="-122"/>
              </a:rPr>
              <a:t>obj_arr.length</a:t>
            </a:r>
            <a:r>
              <a:rPr lang="en-US" altLang="zh-CN" sz="2000" dirty="0">
                <a:solidFill>
                  <a:schemeClr val="bg1"/>
                </a:solidFill>
                <a:latin typeface="+mn-ea"/>
                <a:cs typeface="SimHei" charset="-122"/>
              </a:rPr>
              <a:t> = 0;		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+mn-ea"/>
                <a:cs typeface="SimHei" charset="-122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+mn-ea"/>
                <a:cs typeface="SimHei" charset="-122"/>
              </a:rPr>
              <a:t>	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  <a:cs typeface="SimHei" charset="-122"/>
              </a:rPr>
              <a:t>CollectGarbage</a:t>
            </a:r>
            <a:r>
              <a:rPr lang="en-US" altLang="zh-CN" sz="2000" dirty="0">
                <a:solidFill>
                  <a:schemeClr val="bg1"/>
                </a:solidFill>
                <a:latin typeface="+mn-ea"/>
                <a:cs typeface="SimHei" charset="-122"/>
              </a:rPr>
              <a:t>();	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+mn-ea"/>
                <a:cs typeface="SimHei" charset="-122"/>
              </a:rPr>
              <a:t>});</a:t>
            </a:r>
          </a:p>
          <a:p>
            <a:pPr>
              <a:lnSpc>
                <a:spcPct val="150000"/>
              </a:lnSpc>
            </a:pPr>
            <a:r>
              <a:rPr lang="en-US" altLang="zh-CN" sz="2000" dirty="0" err="1">
                <a:solidFill>
                  <a:schemeClr val="bg1"/>
                </a:solidFill>
                <a:latin typeface="+mn-ea"/>
                <a:cs typeface="SimHei" charset="-122"/>
              </a:rPr>
              <a:t>ice_tran.setRemoteCandidates</a:t>
            </a:r>
            <a:r>
              <a:rPr lang="en-US" altLang="zh-CN" sz="2000" dirty="0">
                <a:solidFill>
                  <a:schemeClr val="bg1"/>
                </a:solidFill>
                <a:latin typeface="+mn-ea"/>
                <a:cs typeface="SimHei" charset="-122"/>
              </a:rPr>
              <a:t>(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  <a:cs typeface="SimHei" charset="-122"/>
              </a:rPr>
              <a:t>obj_arr</a:t>
            </a:r>
            <a:r>
              <a:rPr lang="en-US" altLang="zh-CN" sz="2000" dirty="0">
                <a:solidFill>
                  <a:schemeClr val="bg1"/>
                </a:solidFill>
                <a:latin typeface="+mn-ea"/>
                <a:cs typeface="SimHei" charset="-122"/>
              </a:rPr>
              <a:t>);			</a:t>
            </a: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bg1"/>
              </a:solidFill>
              <a:latin typeface="+mn-ea"/>
              <a:cs typeface="SimHei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bg1"/>
              </a:solidFill>
              <a:latin typeface="+mn-ea"/>
              <a:cs typeface="SimHei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bg1"/>
              </a:solidFill>
              <a:latin typeface="+mn-ea"/>
              <a:cs typeface="SimHei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bg1"/>
              </a:solidFill>
              <a:latin typeface="+mn-ea"/>
              <a:cs typeface="SimHei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bg1"/>
              </a:solidFill>
              <a:latin typeface="+mn-ea"/>
              <a:cs typeface="SimHei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bg1"/>
              </a:solidFill>
              <a:latin typeface="+mn-ea"/>
              <a:cs typeface="SimHei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bg1"/>
              </a:solidFill>
              <a:latin typeface="+mn-ea"/>
              <a:cs typeface="SimHei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bg1"/>
              </a:solidFill>
              <a:latin typeface="+mn-ea"/>
              <a:cs typeface="Sim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+mn-ea"/>
                <a:cs typeface="SimHei" charset="-122"/>
              </a:rPr>
              <a:t>//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cs typeface="SimHei" charset="-122"/>
              </a:rPr>
              <a:t>通过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  <a:cs typeface="SimHei" charset="-122"/>
              </a:rPr>
              <a:t>defineGetter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cs typeface="SimHei" charset="-122"/>
              </a:rPr>
              <a:t>的方式实现回调函数</a:t>
            </a:r>
            <a:endParaRPr lang="en-US" altLang="zh-CN" sz="2000" dirty="0">
              <a:solidFill>
                <a:schemeClr val="bg1"/>
              </a:solidFill>
              <a:latin typeface="+mn-ea"/>
              <a:cs typeface="Sim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+mn-ea"/>
                <a:cs typeface="SimHei" charset="-122"/>
              </a:rPr>
              <a:t>//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cs typeface="SimHei" charset="-122"/>
              </a:rPr>
              <a:t>处理最后一个动态对象时，调用回调函数</a:t>
            </a:r>
            <a:endParaRPr lang="en-US" altLang="zh-CN" sz="2000" dirty="0">
              <a:solidFill>
                <a:schemeClr val="bg1"/>
              </a:solidFill>
              <a:latin typeface="+mn-ea"/>
              <a:cs typeface="Sim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+mn-ea"/>
                <a:cs typeface="SimHei" charset="-122"/>
              </a:rPr>
              <a:t>//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cs typeface="SimHei" charset="-122"/>
              </a:rPr>
              <a:t>对象数组长度为</a:t>
            </a:r>
            <a:r>
              <a:rPr lang="en-US" altLang="zh-CN" sz="2000" dirty="0">
                <a:solidFill>
                  <a:schemeClr val="bg1"/>
                </a:solidFill>
                <a:latin typeface="+mn-ea"/>
                <a:cs typeface="SimHei" charset="-122"/>
              </a:rPr>
              <a:t>0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cs typeface="SimHei" charset="-122"/>
              </a:rPr>
              <a:t>，</a:t>
            </a:r>
            <a:r>
              <a:rPr lang="en-US" altLang="zh-CN" sz="2000" dirty="0">
                <a:solidFill>
                  <a:schemeClr val="bg1"/>
                </a:solidFill>
                <a:latin typeface="+mn-ea"/>
                <a:cs typeface="SimHei" charset="-122"/>
              </a:rPr>
              <a:t>Free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cs typeface="SimHei" charset="-122"/>
              </a:rPr>
              <a:t>所有动态对象</a:t>
            </a:r>
            <a:endParaRPr lang="en-US" altLang="zh-CN" sz="2000" dirty="0">
              <a:solidFill>
                <a:schemeClr val="bg1"/>
              </a:solidFill>
              <a:latin typeface="+mn-ea"/>
              <a:cs typeface="SimHei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bg1"/>
              </a:solidFill>
              <a:latin typeface="+mn-ea"/>
              <a:cs typeface="Sim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+mn-ea"/>
                <a:cs typeface="SimHei" charset="-122"/>
              </a:rPr>
              <a:t>//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cs typeface="SimHei" charset="-122"/>
              </a:rPr>
              <a:t>回收所有的动态对象</a:t>
            </a:r>
            <a:endParaRPr lang="en-US" altLang="zh-CN" sz="2000" dirty="0">
              <a:solidFill>
                <a:schemeClr val="bg1"/>
              </a:solidFill>
              <a:latin typeface="+mn-ea"/>
              <a:cs typeface="SimHei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bg1"/>
              </a:solidFill>
              <a:latin typeface="+mn-ea"/>
              <a:cs typeface="Sim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+mn-ea"/>
                <a:cs typeface="SimHei" charset="-122"/>
              </a:rPr>
              <a:t>//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cs typeface="SimHei" charset="-122"/>
              </a:rPr>
              <a:t>触发漏洞</a:t>
            </a:r>
            <a:endParaRPr lang="en-US" altLang="zh-CN" sz="2000" dirty="0">
              <a:solidFill>
                <a:schemeClr val="bg1"/>
              </a:solidFill>
              <a:latin typeface="+mn-ea"/>
              <a:cs typeface="SimHei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bg1"/>
              </a:solidFill>
              <a:latin typeface="+mn-ea"/>
              <a:cs typeface="SimHei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4A19FA1-0C22-44AD-AA76-CBE3FE7A0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125" y="8210777"/>
            <a:ext cx="8459575" cy="74802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E115723-B6AA-4FE2-8C5D-C288463C5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127" y="8958797"/>
            <a:ext cx="7490100" cy="89588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994733E-5C28-433D-869F-6AF9F102BC54}"/>
              </a:ext>
            </a:extLst>
          </p:cNvPr>
          <p:cNvSpPr txBox="1"/>
          <p:nvPr/>
        </p:nvSpPr>
        <p:spPr>
          <a:xfrm>
            <a:off x="9480754" y="8206530"/>
            <a:ext cx="2607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动态对象被回收导致崩溃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9B62EF7-6046-4239-9E40-7937BB37D986}"/>
              </a:ext>
            </a:extLst>
          </p:cNvPr>
          <p:cNvSpPr/>
          <p:nvPr/>
        </p:nvSpPr>
        <p:spPr>
          <a:xfrm>
            <a:off x="7103487" y="8764702"/>
            <a:ext cx="2434213" cy="19409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5767942-D8C3-4725-A7C0-F1545E7BFB00}"/>
              </a:ext>
            </a:extLst>
          </p:cNvPr>
          <p:cNvSpPr txBox="1"/>
          <p:nvPr/>
        </p:nvSpPr>
        <p:spPr>
          <a:xfrm>
            <a:off x="1021178" y="7606054"/>
            <a:ext cx="8723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程序崩溃于</a:t>
            </a:r>
          </a:p>
        </p:txBody>
      </p:sp>
    </p:spTree>
    <p:extLst>
      <p:ext uri="{BB962C8B-B14F-4D97-AF65-F5344CB8AC3E}">
        <p14:creationId xmlns:p14="http://schemas.microsoft.com/office/powerpoint/2010/main" val="35748734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03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WebRTC Parameters UAF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漏洞分析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: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漏洞分析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DC501863-BE68-4C7B-9EA6-BDBE7ACA7D18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D48AEB4-C927-4837-9E9A-19DD534D2A27}"/>
              </a:ext>
            </a:extLst>
          </p:cNvPr>
          <p:cNvSpPr/>
          <p:nvPr/>
        </p:nvSpPr>
        <p:spPr>
          <a:xfrm>
            <a:off x="1078125" y="2550693"/>
            <a:ext cx="9871677" cy="667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chakra!ScriptEngineBase</a:t>
            </a:r>
            <a:r>
              <a:rPr lang="en-US" altLang="zh-CN" dirty="0">
                <a:solidFill>
                  <a:schemeClr val="bg1"/>
                </a:solidFill>
              </a:rPr>
              <a:t>::</a:t>
            </a:r>
            <a:r>
              <a:rPr lang="en-US" altLang="zh-CN" dirty="0" err="1">
                <a:solidFill>
                  <a:schemeClr val="bg1"/>
                </a:solidFill>
              </a:rPr>
              <a:t>GetScriptType</a:t>
            </a:r>
            <a:r>
              <a:rPr lang="zh-CN" altLang="en-US" dirty="0">
                <a:solidFill>
                  <a:schemeClr val="bg1"/>
                </a:solidFill>
              </a:rPr>
              <a:t>调用关系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4F247D5-6210-4D87-9EE0-A43EFE23B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986" y="3438450"/>
            <a:ext cx="6062214" cy="149699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BC5F467-A96C-4DD2-A62A-177569967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986" y="5708222"/>
            <a:ext cx="5871714" cy="1803125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5F3BD921-0498-453F-9E96-CB8C802DA79E}"/>
              </a:ext>
            </a:extLst>
          </p:cNvPr>
          <p:cNvSpPr/>
          <p:nvPr/>
        </p:nvSpPr>
        <p:spPr>
          <a:xfrm>
            <a:off x="1074772" y="2931376"/>
            <a:ext cx="10447091" cy="667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+mn-ea"/>
              </a:rPr>
              <a:t>函数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ORTC::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UnpackSequenceOfDictionaryFromVar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ECDA8FA-6E7B-49B7-A9B8-12AE66802535}"/>
              </a:ext>
            </a:extLst>
          </p:cNvPr>
          <p:cNvSpPr/>
          <p:nvPr/>
        </p:nvSpPr>
        <p:spPr>
          <a:xfrm>
            <a:off x="1074773" y="4935446"/>
            <a:ext cx="6621428" cy="772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+mn-ea"/>
              </a:rPr>
              <a:t>函数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ORTC::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UnpackRTCIceCandidateFromVarToCollection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B2EA76AF-DF2E-4274-9483-07B9B6DA7B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8600" y="3438450"/>
            <a:ext cx="4351310" cy="4908431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1E6E2695-C786-4D1B-A090-2E556B3759C2}"/>
              </a:ext>
            </a:extLst>
          </p:cNvPr>
          <p:cNvSpPr/>
          <p:nvPr/>
        </p:nvSpPr>
        <p:spPr>
          <a:xfrm>
            <a:off x="7429500" y="2665674"/>
            <a:ext cx="5170488" cy="772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+mn-ea"/>
              </a:rPr>
              <a:t>函数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ORTC::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UnpackRTCIceCandidateFromVar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ED005CF-5C71-47DC-BBAB-95EDC4DA7235}"/>
              </a:ext>
            </a:extLst>
          </p:cNvPr>
          <p:cNvSpPr txBox="1"/>
          <p:nvPr/>
        </p:nvSpPr>
        <p:spPr>
          <a:xfrm>
            <a:off x="2903987" y="7914327"/>
            <a:ext cx="4792214" cy="432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zh-CN" altLang="en-US" dirty="0"/>
              <a:t>函数</a:t>
            </a:r>
            <a:r>
              <a:rPr lang="en-US" altLang="zh-CN" dirty="0" err="1"/>
              <a:t>ScriptEngineBase</a:t>
            </a:r>
            <a:r>
              <a:rPr lang="en-US" altLang="zh-CN" dirty="0"/>
              <a:t>::</a:t>
            </a:r>
            <a:r>
              <a:rPr lang="en-US" altLang="zh-CN" dirty="0" err="1"/>
              <a:t>GetScriptType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9743CA3-2B16-49E5-A779-B5D8384B3971}"/>
              </a:ext>
            </a:extLst>
          </p:cNvPr>
          <p:cNvSpPr txBox="1"/>
          <p:nvPr/>
        </p:nvSpPr>
        <p:spPr>
          <a:xfrm>
            <a:off x="2650509" y="9002993"/>
            <a:ext cx="5134558" cy="43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+mn-ea"/>
              </a:rPr>
              <a:t>函数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CJScript9Holder::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UnpackDictionary</a:t>
            </a:r>
            <a:endParaRPr lang="zh-CN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5AB397F8-B2B4-4CA0-A114-55C9AA57BE8B}"/>
              </a:ext>
            </a:extLst>
          </p:cNvPr>
          <p:cNvSpPr/>
          <p:nvPr/>
        </p:nvSpPr>
        <p:spPr>
          <a:xfrm>
            <a:off x="1604761" y="4793127"/>
            <a:ext cx="2059189" cy="14232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连接符: 肘形 3">
            <a:extLst>
              <a:ext uri="{FF2B5EF4-FFF2-40B4-BE49-F238E27FC236}">
                <a16:creationId xmlns:a16="http://schemas.microsoft.com/office/drawing/2014/main" id="{7F248B01-EBEA-403C-854C-C82A69425451}"/>
              </a:ext>
            </a:extLst>
          </p:cNvPr>
          <p:cNvCxnSpPr>
            <a:endCxn id="20" idx="1"/>
          </p:cNvCxnSpPr>
          <p:nvPr/>
        </p:nvCxnSpPr>
        <p:spPr>
          <a:xfrm rot="10800000" flipV="1">
            <a:off x="1074773" y="4869180"/>
            <a:ext cx="529988" cy="452654"/>
          </a:xfrm>
          <a:prstGeom prst="bentConnector3">
            <a:avLst>
              <a:gd name="adj1" fmla="val 18626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BB29C4EF-7BC8-4BF8-AD78-A0D49612817D}"/>
              </a:ext>
            </a:extLst>
          </p:cNvPr>
          <p:cNvSpPr/>
          <p:nvPr/>
        </p:nvSpPr>
        <p:spPr>
          <a:xfrm>
            <a:off x="1230155" y="7390664"/>
            <a:ext cx="3440905" cy="13727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012F0AB1-C3CB-40C8-9C0F-B2FA498DB5F4}"/>
              </a:ext>
            </a:extLst>
          </p:cNvPr>
          <p:cNvCxnSpPr>
            <a:stCxn id="26" idx="3"/>
            <a:endCxn id="22" idx="1"/>
          </p:cNvCxnSpPr>
          <p:nvPr/>
        </p:nvCxnSpPr>
        <p:spPr>
          <a:xfrm flipV="1">
            <a:off x="4671060" y="3052062"/>
            <a:ext cx="2758440" cy="4407240"/>
          </a:xfrm>
          <a:prstGeom prst="bentConnector3">
            <a:avLst>
              <a:gd name="adj1" fmla="val 9489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97DE282D-9C53-41CB-9CE8-113EF989279F}"/>
              </a:ext>
            </a:extLst>
          </p:cNvPr>
          <p:cNvSpPr/>
          <p:nvPr/>
        </p:nvSpPr>
        <p:spPr>
          <a:xfrm>
            <a:off x="7785066" y="4354474"/>
            <a:ext cx="3237369" cy="14232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2" name="连接符: 肘形 31">
            <a:extLst>
              <a:ext uri="{FF2B5EF4-FFF2-40B4-BE49-F238E27FC236}">
                <a16:creationId xmlns:a16="http://schemas.microsoft.com/office/drawing/2014/main" id="{203D45B5-0AE5-48C4-865C-91E37C34CD36}"/>
              </a:ext>
            </a:extLst>
          </p:cNvPr>
          <p:cNvCxnSpPr>
            <a:cxnSpLocks/>
            <a:stCxn id="30" idx="2"/>
            <a:endCxn id="23" idx="0"/>
          </p:cNvCxnSpPr>
          <p:nvPr/>
        </p:nvCxnSpPr>
        <p:spPr>
          <a:xfrm rot="5400000">
            <a:off x="5643157" y="4153732"/>
            <a:ext cx="3417533" cy="4103657"/>
          </a:xfrm>
          <a:prstGeom prst="bentConnector3">
            <a:avLst>
              <a:gd name="adj1" fmla="val 9264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31A48470-8A8E-4D52-90C1-DD0C441A3351}"/>
              </a:ext>
            </a:extLst>
          </p:cNvPr>
          <p:cNvSpPr/>
          <p:nvPr/>
        </p:nvSpPr>
        <p:spPr>
          <a:xfrm>
            <a:off x="7935301" y="7905796"/>
            <a:ext cx="4103657" cy="14232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B8803E2E-4575-4A66-8EE2-AA201ECDE76B}"/>
              </a:ext>
            </a:extLst>
          </p:cNvPr>
          <p:cNvCxnSpPr>
            <a:cxnSpLocks/>
            <a:stCxn id="35" idx="2"/>
            <a:endCxn id="24" idx="3"/>
          </p:cNvCxnSpPr>
          <p:nvPr/>
        </p:nvCxnSpPr>
        <p:spPr>
          <a:xfrm rot="5400000">
            <a:off x="8300522" y="7532662"/>
            <a:ext cx="1171154" cy="220206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6983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03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WebRTC Parameters UAF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漏洞分析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: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漏洞分析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DC501863-BE68-4C7B-9EA6-BDBE7ACA7D18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D48AEB4-C927-4837-9E9A-19DD534D2A27}"/>
              </a:ext>
            </a:extLst>
          </p:cNvPr>
          <p:cNvSpPr/>
          <p:nvPr/>
        </p:nvSpPr>
        <p:spPr>
          <a:xfrm>
            <a:off x="1078125" y="2550693"/>
            <a:ext cx="5301516" cy="43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函数</a:t>
            </a:r>
            <a:r>
              <a:rPr lang="en-US" altLang="zh-CN" dirty="0">
                <a:solidFill>
                  <a:schemeClr val="bg1"/>
                </a:solidFill>
              </a:rPr>
              <a:t>ORTC::</a:t>
            </a:r>
            <a:r>
              <a:rPr lang="en-US" altLang="zh-CN" dirty="0" err="1">
                <a:solidFill>
                  <a:schemeClr val="bg1"/>
                </a:solidFill>
              </a:rPr>
              <a:t>UnpackRTCIceCandidateFromVar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27FC98BB-0B11-4398-804D-30286B9F2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648" y="3684196"/>
            <a:ext cx="8330123" cy="1567897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3F52FBC8-F70F-490A-936C-631C8AA9FF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125" y="5461189"/>
            <a:ext cx="8341646" cy="2788924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9A0DF7E0-A451-4266-820D-5DA6873CF70C}"/>
              </a:ext>
            </a:extLst>
          </p:cNvPr>
          <p:cNvSpPr txBox="1"/>
          <p:nvPr/>
        </p:nvSpPr>
        <p:spPr>
          <a:xfrm>
            <a:off x="9419771" y="3642230"/>
            <a:ext cx="2611809" cy="1112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rax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指向函数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ScriptEngineBase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::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GetScriptType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9D8DD5F2-F6A9-455E-BB0B-AECF8CCB05D6}"/>
              </a:ext>
            </a:extLst>
          </p:cNvPr>
          <p:cNvSpPr/>
          <p:nvPr/>
        </p:nvSpPr>
        <p:spPr>
          <a:xfrm>
            <a:off x="4279867" y="3707970"/>
            <a:ext cx="2209834" cy="14232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" name="连接符: 肘形 2">
            <a:extLst>
              <a:ext uri="{FF2B5EF4-FFF2-40B4-BE49-F238E27FC236}">
                <a16:creationId xmlns:a16="http://schemas.microsoft.com/office/drawing/2014/main" id="{DD0C10DD-C1A6-49E0-9D34-59814D142DA4}"/>
              </a:ext>
            </a:extLst>
          </p:cNvPr>
          <p:cNvCxnSpPr>
            <a:stCxn id="36" idx="0"/>
            <a:endCxn id="34" idx="0"/>
          </p:cNvCxnSpPr>
          <p:nvPr/>
        </p:nvCxnSpPr>
        <p:spPr>
          <a:xfrm rot="5400000" flipH="1" flipV="1">
            <a:off x="8022360" y="1004654"/>
            <a:ext cx="65740" cy="5340892"/>
          </a:xfrm>
          <a:prstGeom prst="bentConnector3">
            <a:avLst>
              <a:gd name="adj1" fmla="val 44773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3B0FFA3B-9762-49D7-824C-94CC1EC4A2DF}"/>
              </a:ext>
            </a:extLst>
          </p:cNvPr>
          <p:cNvSpPr/>
          <p:nvPr/>
        </p:nvSpPr>
        <p:spPr>
          <a:xfrm>
            <a:off x="4279867" y="4408919"/>
            <a:ext cx="2209834" cy="14232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D0F4779-A5D5-4C57-8F10-C8ECC1B7D644}"/>
              </a:ext>
            </a:extLst>
          </p:cNvPr>
          <p:cNvSpPr/>
          <p:nvPr/>
        </p:nvSpPr>
        <p:spPr>
          <a:xfrm>
            <a:off x="4279867" y="5071815"/>
            <a:ext cx="2209834" cy="14232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CFB99BB-53A6-4FAC-8215-8EE8ED5C7309}"/>
              </a:ext>
            </a:extLst>
          </p:cNvPr>
          <p:cNvSpPr/>
          <p:nvPr/>
        </p:nvSpPr>
        <p:spPr>
          <a:xfrm>
            <a:off x="4289392" y="4576515"/>
            <a:ext cx="2644808" cy="14232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856AA9A3-EF40-4922-95F1-4B8C7CB2FE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648" y="8351499"/>
            <a:ext cx="3564239" cy="883312"/>
          </a:xfrm>
          <a:prstGeom prst="rect">
            <a:avLst/>
          </a:prstGeom>
        </p:spPr>
      </p:pic>
      <p:cxnSp>
        <p:nvCxnSpPr>
          <p:cNvPr id="6" name="连接符: 肘形 5">
            <a:extLst>
              <a:ext uri="{FF2B5EF4-FFF2-40B4-BE49-F238E27FC236}">
                <a16:creationId xmlns:a16="http://schemas.microsoft.com/office/drawing/2014/main" id="{E3A7E2BC-9731-441A-B761-908A145835D1}"/>
              </a:ext>
            </a:extLst>
          </p:cNvPr>
          <p:cNvCxnSpPr>
            <a:stCxn id="40" idx="1"/>
            <a:endCxn id="42" idx="1"/>
          </p:cNvCxnSpPr>
          <p:nvPr/>
        </p:nvCxnSpPr>
        <p:spPr>
          <a:xfrm rot="10800000" flipV="1">
            <a:off x="1089648" y="4647675"/>
            <a:ext cx="3199744" cy="4145480"/>
          </a:xfrm>
          <a:prstGeom prst="bentConnector3">
            <a:avLst>
              <a:gd name="adj1" fmla="val 11071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2354FF9A-413D-4B82-AE4A-06C0C113AF09}"/>
              </a:ext>
            </a:extLst>
          </p:cNvPr>
          <p:cNvSpPr txBox="1"/>
          <p:nvPr/>
        </p:nvSpPr>
        <p:spPr>
          <a:xfrm>
            <a:off x="9498564" y="6386477"/>
            <a:ext cx="2213122" cy="43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对象类型不支持</a:t>
            </a:r>
          </a:p>
        </p:txBody>
      </p:sp>
      <p:cxnSp>
        <p:nvCxnSpPr>
          <p:cNvPr id="12" name="连接符: 肘形 11">
            <a:extLst>
              <a:ext uri="{FF2B5EF4-FFF2-40B4-BE49-F238E27FC236}">
                <a16:creationId xmlns:a16="http://schemas.microsoft.com/office/drawing/2014/main" id="{B949A8E3-9F07-4339-950D-C35AC761228B}"/>
              </a:ext>
            </a:extLst>
          </p:cNvPr>
          <p:cNvCxnSpPr>
            <a:cxnSpLocks/>
            <a:stCxn id="39" idx="3"/>
            <a:endCxn id="43" idx="0"/>
          </p:cNvCxnSpPr>
          <p:nvPr/>
        </p:nvCxnSpPr>
        <p:spPr>
          <a:xfrm>
            <a:off x="6489701" y="5142975"/>
            <a:ext cx="4115424" cy="124350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D3C15B35-ED4B-4E4E-A031-0AE6C29C7B04}"/>
              </a:ext>
            </a:extLst>
          </p:cNvPr>
          <p:cNvCxnSpPr>
            <a:stCxn id="38" idx="3"/>
          </p:cNvCxnSpPr>
          <p:nvPr/>
        </p:nvCxnSpPr>
        <p:spPr>
          <a:xfrm>
            <a:off x="6489701" y="4480079"/>
            <a:ext cx="2768599" cy="662896"/>
          </a:xfrm>
          <a:prstGeom prst="bentConnector3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008C026B-292A-40BB-8A06-2266F8DF5008}"/>
              </a:ext>
            </a:extLst>
          </p:cNvPr>
          <p:cNvSpPr txBox="1"/>
          <p:nvPr/>
        </p:nvSpPr>
        <p:spPr>
          <a:xfrm>
            <a:off x="4665410" y="8317584"/>
            <a:ext cx="7046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函数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</a:rPr>
              <a:t>ScriptEngineBase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::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</a:rPr>
              <a:t>GetScriptType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会根据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不同的对象会给该位置赋予不同的值</a:t>
            </a:r>
            <a:endParaRPr lang="en-US" altLang="zh-CN" sz="24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4493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03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WebRTC Parameters UAF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漏洞分析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: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漏洞分析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DC501863-BE68-4C7B-9EA6-BDBE7ACA7D18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BD9C998-89FA-4C23-8F8D-64894199F9A2}"/>
              </a:ext>
            </a:extLst>
          </p:cNvPr>
          <p:cNvSpPr/>
          <p:nvPr/>
        </p:nvSpPr>
        <p:spPr>
          <a:xfrm>
            <a:off x="1078124" y="3121578"/>
            <a:ext cx="10953455" cy="5575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后续处理函数</a:t>
            </a:r>
            <a:r>
              <a:rPr lang="en-US" altLang="zh-CN" sz="2400" dirty="0">
                <a:solidFill>
                  <a:schemeClr val="bg1"/>
                </a:solidFill>
              </a:rPr>
              <a:t>JScript9Holder</a:t>
            </a:r>
            <a:r>
              <a:rPr lang="zh-CN" altLang="en-US" sz="2400" dirty="0">
                <a:solidFill>
                  <a:schemeClr val="bg1"/>
                </a:solidFill>
              </a:rPr>
              <a:t>的</a:t>
            </a:r>
            <a:r>
              <a:rPr lang="en-US" altLang="zh-CN" sz="2400" dirty="0" err="1">
                <a:solidFill>
                  <a:schemeClr val="bg1"/>
                </a:solidFill>
              </a:rPr>
              <a:t>UnpackDictionary</a:t>
            </a:r>
            <a:r>
              <a:rPr lang="zh-CN" altLang="en-US" sz="2400" dirty="0">
                <a:solidFill>
                  <a:schemeClr val="bg1"/>
                </a:solidFill>
              </a:rPr>
              <a:t>调用顺序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1.edgehtml!CJScript9Holder::</a:t>
            </a:r>
            <a:r>
              <a:rPr lang="en-US" altLang="zh-CN" sz="2400" dirty="0" err="1">
                <a:solidFill>
                  <a:schemeClr val="bg1"/>
                </a:solidFill>
              </a:rPr>
              <a:t>UnpackDictionary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2.chakra!CJavascriptOperations::</a:t>
            </a:r>
            <a:r>
              <a:rPr lang="en-US" altLang="zh-CN" sz="2400" dirty="0" err="1">
                <a:solidFill>
                  <a:schemeClr val="bg1"/>
                </a:solidFill>
              </a:rPr>
              <a:t>GetProperty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3.chakra!Js::</a:t>
            </a:r>
            <a:r>
              <a:rPr lang="en-US" altLang="zh-CN" sz="2400" dirty="0" err="1">
                <a:solidFill>
                  <a:schemeClr val="bg1"/>
                </a:solidFill>
              </a:rPr>
              <a:t>JavascriptOperators</a:t>
            </a:r>
            <a:r>
              <a:rPr lang="en-US" altLang="zh-CN" sz="2400" dirty="0">
                <a:solidFill>
                  <a:schemeClr val="bg1"/>
                </a:solidFill>
              </a:rPr>
              <a:t>::</a:t>
            </a:r>
            <a:r>
              <a:rPr lang="en-US" altLang="zh-CN" sz="2400" dirty="0" err="1">
                <a:solidFill>
                  <a:schemeClr val="bg1"/>
                </a:solidFill>
              </a:rPr>
              <a:t>OP_GetProperty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4.</a:t>
            </a:r>
            <a:r>
              <a:rPr lang="zh-CN" altLang="en-US" sz="2400" dirty="0">
                <a:solidFill>
                  <a:schemeClr val="bg1"/>
                </a:solidFill>
              </a:rPr>
              <a:t>调用对象虚函数</a:t>
            </a:r>
            <a:r>
              <a:rPr lang="en-US" altLang="zh-CN" sz="2400" dirty="0">
                <a:solidFill>
                  <a:schemeClr val="bg1"/>
                </a:solidFill>
              </a:rPr>
              <a:t>vt+0x88</a:t>
            </a:r>
            <a:r>
              <a:rPr lang="zh-CN" altLang="en-US" sz="2400" dirty="0">
                <a:solidFill>
                  <a:schemeClr val="bg1"/>
                </a:solidFill>
              </a:rPr>
              <a:t>的方法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9BF5A059-10EC-4065-81A4-71C9ECBB76EE}"/>
              </a:ext>
            </a:extLst>
          </p:cNvPr>
          <p:cNvCxnSpPr/>
          <p:nvPr/>
        </p:nvCxnSpPr>
        <p:spPr>
          <a:xfrm>
            <a:off x="3892550" y="5245101"/>
            <a:ext cx="0" cy="85725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2009FDCF-07A1-4ABB-B79A-CD8B6659163E}"/>
              </a:ext>
            </a:extLst>
          </p:cNvPr>
          <p:cNvCxnSpPr/>
          <p:nvPr/>
        </p:nvCxnSpPr>
        <p:spPr>
          <a:xfrm>
            <a:off x="3898900" y="6375401"/>
            <a:ext cx="0" cy="85725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25E203A3-782F-4ECC-A74D-285DC03EFF7A}"/>
              </a:ext>
            </a:extLst>
          </p:cNvPr>
          <p:cNvCxnSpPr/>
          <p:nvPr/>
        </p:nvCxnSpPr>
        <p:spPr>
          <a:xfrm>
            <a:off x="3898900" y="7505701"/>
            <a:ext cx="0" cy="85725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2500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03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WebRTC Parameters UAF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漏洞分析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: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漏洞分析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DC501863-BE68-4C7B-9EA6-BDBE7ACA7D18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0E45B2A-859B-4979-9452-FDBF436C9D62}"/>
              </a:ext>
            </a:extLst>
          </p:cNvPr>
          <p:cNvSpPr/>
          <p:nvPr/>
        </p:nvSpPr>
        <p:spPr>
          <a:xfrm>
            <a:off x="1078125" y="3297038"/>
            <a:ext cx="10953455" cy="4204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由上可见，为了满足上文某些函数的要求，我们需要伪造一个对象进行占位，即类型混淆。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想要实现</a:t>
            </a:r>
            <a:r>
              <a:rPr kumimoji="1" lang="zh-CN" altLang="en-US" sz="2400" dirty="0">
                <a:solidFill>
                  <a:schemeClr val="bg1"/>
                </a:solidFill>
                <a:latin typeface="+mj-ea"/>
              </a:rPr>
              <a:t>类型混淆</a:t>
            </a:r>
            <a:r>
              <a:rPr lang="zh-CN" altLang="en-US" dirty="0">
                <a:solidFill>
                  <a:schemeClr val="bg1"/>
                </a:solidFill>
              </a:rPr>
              <a:t>，对占位对象会有如下要求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pPr marL="742889" indent="-742889">
              <a:buAutoNum type="arabicPeriod"/>
            </a:pPr>
            <a:r>
              <a:rPr lang="zh-CN" altLang="en-US" dirty="0">
                <a:solidFill>
                  <a:schemeClr val="bg1"/>
                </a:solidFill>
              </a:rPr>
              <a:t>必须利用一个对象占位（占位动态对象）</a:t>
            </a:r>
            <a:endParaRPr lang="en-US" altLang="zh-CN" dirty="0">
              <a:solidFill>
                <a:schemeClr val="bg1"/>
              </a:solidFill>
            </a:endParaRPr>
          </a:p>
          <a:p>
            <a:pPr marL="742889" indent="-742889">
              <a:buAutoNum type="arabicPeriod"/>
            </a:pPr>
            <a:endParaRPr lang="en-US" altLang="zh-CN" dirty="0">
              <a:solidFill>
                <a:schemeClr val="bg1"/>
              </a:solidFill>
            </a:endParaRPr>
          </a:p>
          <a:p>
            <a:pPr marL="742889" indent="-742889">
              <a:buAutoNum type="arabicPeriod"/>
            </a:pPr>
            <a:r>
              <a:rPr lang="zh-CN" altLang="en-US" dirty="0">
                <a:solidFill>
                  <a:schemeClr val="bg1"/>
                </a:solidFill>
              </a:rPr>
              <a:t>占位对象要具有潜在越界读写的能力</a:t>
            </a:r>
            <a:endParaRPr lang="en-US" altLang="zh-CN" dirty="0">
              <a:solidFill>
                <a:schemeClr val="bg1"/>
              </a:solidFill>
            </a:endParaRPr>
          </a:p>
          <a:p>
            <a:pPr marL="742889" indent="-742889">
              <a:buAutoNum type="arabicPeriod"/>
            </a:pPr>
            <a:endParaRPr lang="en-US" altLang="zh-CN" dirty="0">
              <a:solidFill>
                <a:schemeClr val="bg1"/>
              </a:solidFill>
            </a:endParaRPr>
          </a:p>
          <a:p>
            <a:pPr marL="742889" indent="-742889">
              <a:buAutoNum type="arabicPeriod"/>
            </a:pPr>
            <a:r>
              <a:rPr lang="zh-CN" altLang="en-US" dirty="0">
                <a:solidFill>
                  <a:schemeClr val="bg1"/>
                </a:solidFill>
              </a:rPr>
              <a:t>所占对象要通过类型检查</a:t>
            </a:r>
            <a:endParaRPr lang="en-US" altLang="zh-CN" dirty="0">
              <a:solidFill>
                <a:schemeClr val="bg1"/>
              </a:solidFill>
            </a:endParaRPr>
          </a:p>
          <a:p>
            <a:pPr marL="742889" indent="-742889">
              <a:buAutoNum type="arabicPeriod"/>
            </a:pPr>
            <a:endParaRPr lang="en-US" altLang="zh-CN" dirty="0">
              <a:solidFill>
                <a:schemeClr val="bg1"/>
              </a:solidFill>
            </a:endParaRPr>
          </a:p>
          <a:p>
            <a:pPr marL="742889" indent="-742889">
              <a:buAutoNum type="arabicPeriod"/>
            </a:pPr>
            <a:r>
              <a:rPr lang="zh-CN" altLang="en-US" dirty="0">
                <a:solidFill>
                  <a:schemeClr val="bg1"/>
                </a:solidFill>
              </a:rPr>
              <a:t>所占对象要拥有某些虚函数</a:t>
            </a:r>
          </a:p>
        </p:txBody>
      </p:sp>
    </p:spTree>
    <p:extLst>
      <p:ext uri="{BB962C8B-B14F-4D97-AF65-F5344CB8AC3E}">
        <p14:creationId xmlns:p14="http://schemas.microsoft.com/office/powerpoint/2010/main" val="39775544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03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WebRTC Parameters UAF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漏洞分析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: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从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UAF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到类型混淆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DC501863-BE68-4C7B-9EA6-BDBE7ACA7D18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FCB1E2D-F987-4D2A-AE58-6BF93AE57E04}"/>
              </a:ext>
            </a:extLst>
          </p:cNvPr>
          <p:cNvSpPr/>
          <p:nvPr/>
        </p:nvSpPr>
        <p:spPr>
          <a:xfrm>
            <a:off x="1078124" y="2701300"/>
            <a:ext cx="9234275" cy="43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+mn-ea"/>
              </a:rPr>
              <a:t>可以选择整数数组进行占位，利用其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segment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上的可控数据实现类型混淆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602ABA6-2126-410A-863B-4C1D291C1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124" y="3568699"/>
            <a:ext cx="8585351" cy="431800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BA4C4B9-1285-4B82-864F-8243ABE0AC01}"/>
              </a:ext>
            </a:extLst>
          </p:cNvPr>
          <p:cNvSpPr txBox="1"/>
          <p:nvPr/>
        </p:nvSpPr>
        <p:spPr>
          <a:xfrm>
            <a:off x="1079777" y="8033600"/>
            <a:ext cx="10951803" cy="1453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当整数数组元素小于</a:t>
            </a:r>
            <a:r>
              <a:rPr lang="en-US" altLang="zh-CN" dirty="0">
                <a:solidFill>
                  <a:schemeClr val="bg1"/>
                </a:solidFill>
              </a:rPr>
              <a:t>16</a:t>
            </a:r>
            <a:r>
              <a:rPr lang="zh-CN" altLang="en-US" dirty="0">
                <a:solidFill>
                  <a:schemeClr val="bg1"/>
                </a:solidFill>
              </a:rPr>
              <a:t>个时，</a:t>
            </a:r>
            <a:r>
              <a:rPr lang="en-US" altLang="zh-CN" dirty="0">
                <a:solidFill>
                  <a:schemeClr val="bg1"/>
                </a:solidFill>
              </a:rPr>
              <a:t>segment</a:t>
            </a:r>
            <a:r>
              <a:rPr lang="zh-CN" altLang="en-US" dirty="0">
                <a:solidFill>
                  <a:schemeClr val="bg1"/>
                </a:solidFill>
              </a:rPr>
              <a:t>会被分配在整数数组对象后面。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进行占位时，可以尝试用整数数组的可控数据部分（</a:t>
            </a:r>
            <a:r>
              <a:rPr lang="en-US" altLang="zh-CN" dirty="0">
                <a:solidFill>
                  <a:schemeClr val="bg1"/>
                </a:solidFill>
              </a:rPr>
              <a:t>segment</a:t>
            </a:r>
            <a:r>
              <a:rPr lang="zh-CN" altLang="en-US" dirty="0">
                <a:solidFill>
                  <a:schemeClr val="bg1"/>
                </a:solidFill>
              </a:rPr>
              <a:t>）占位被释放的动态对象。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/>
          </a:p>
          <a:p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DE1DD8C-01E6-4E66-8E29-B99F97DA78AB}"/>
              </a:ext>
            </a:extLst>
          </p:cNvPr>
          <p:cNvSpPr/>
          <p:nvPr/>
        </p:nvSpPr>
        <p:spPr>
          <a:xfrm>
            <a:off x="3972497" y="5399881"/>
            <a:ext cx="2644203" cy="31511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FB23978-A66E-447E-A95B-9027A57F2CF5}"/>
              </a:ext>
            </a:extLst>
          </p:cNvPr>
          <p:cNvSpPr/>
          <p:nvPr/>
        </p:nvSpPr>
        <p:spPr>
          <a:xfrm>
            <a:off x="1078123" y="6354677"/>
            <a:ext cx="2644203" cy="31511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" name="连接符: 肘形 4">
            <a:extLst>
              <a:ext uri="{FF2B5EF4-FFF2-40B4-BE49-F238E27FC236}">
                <a16:creationId xmlns:a16="http://schemas.microsoft.com/office/drawing/2014/main" id="{EAC71F5B-9794-4454-96B2-BB25246328B6}"/>
              </a:ext>
            </a:extLst>
          </p:cNvPr>
          <p:cNvCxnSpPr>
            <a:cxnSpLocks/>
            <a:stCxn id="13" idx="2"/>
            <a:endCxn id="14" idx="3"/>
          </p:cNvCxnSpPr>
          <p:nvPr/>
        </p:nvCxnSpPr>
        <p:spPr>
          <a:xfrm rot="5400000">
            <a:off x="4109845" y="5327482"/>
            <a:ext cx="797237" cy="1572273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7508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03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WebRTC Parameters UAF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漏洞分析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: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从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UAF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到类型混淆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DC501863-BE68-4C7B-9EA6-BDBE7ACA7D18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387EEAF-99BC-4E31-813E-CF7D11576620}"/>
              </a:ext>
            </a:extLst>
          </p:cNvPr>
          <p:cNvSpPr/>
          <p:nvPr/>
        </p:nvSpPr>
        <p:spPr>
          <a:xfrm>
            <a:off x="1078125" y="3225800"/>
            <a:ext cx="10953455" cy="7025353"/>
          </a:xfrm>
          <a:prstGeom prst="rect">
            <a:avLst/>
          </a:prstGeom>
        </p:spPr>
        <p:txBody>
          <a:bodyPr wrap="square" numCol="2">
            <a:noAutofit/>
          </a:bodyPr>
          <a:lstStyle/>
          <a:p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var </a:t>
            </a:r>
            <a:r>
              <a:rPr lang="en-US" altLang="zh-CN" sz="1800" dirty="0" err="1">
                <a:solidFill>
                  <a:schemeClr val="bg1"/>
                </a:solidFill>
                <a:latin typeface="+mn-ea"/>
              </a:rPr>
              <a:t>pre_cnt</a:t>
            </a:r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 = 0x2001;	</a:t>
            </a:r>
          </a:p>
          <a:p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var </a:t>
            </a:r>
            <a:r>
              <a:rPr lang="en-US" altLang="zh-CN" sz="1800" dirty="0" err="1">
                <a:solidFill>
                  <a:schemeClr val="bg1"/>
                </a:solidFill>
                <a:latin typeface="+mn-ea"/>
              </a:rPr>
              <a:t>pre_arr</a:t>
            </a:r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 = new Array(</a:t>
            </a:r>
            <a:r>
              <a:rPr lang="en-US" altLang="zh-CN" sz="1800" dirty="0" err="1">
                <a:solidFill>
                  <a:schemeClr val="bg1"/>
                </a:solidFill>
                <a:latin typeface="+mn-ea"/>
              </a:rPr>
              <a:t>pre_cnt</a:t>
            </a:r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);</a:t>
            </a:r>
          </a:p>
          <a:p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for (var </a:t>
            </a:r>
            <a:r>
              <a:rPr lang="en-US" altLang="zh-CN" sz="1800" dirty="0" err="1">
                <a:solidFill>
                  <a:schemeClr val="bg1"/>
                </a:solidFill>
                <a:latin typeface="+mn-ea"/>
              </a:rPr>
              <a:t>i</a:t>
            </a:r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=0;i&lt; </a:t>
            </a:r>
            <a:r>
              <a:rPr lang="en-US" altLang="zh-CN" sz="1800" dirty="0" err="1">
                <a:solidFill>
                  <a:schemeClr val="bg1"/>
                </a:solidFill>
                <a:latin typeface="+mn-ea"/>
              </a:rPr>
              <a:t>pre_cnt;i</a:t>
            </a:r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++){</a:t>
            </a:r>
          </a:p>
          <a:p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     </a:t>
            </a:r>
            <a:r>
              <a:rPr lang="en-US" altLang="zh-CN" sz="1800" dirty="0" err="1">
                <a:solidFill>
                  <a:schemeClr val="bg1"/>
                </a:solidFill>
                <a:latin typeface="+mn-ea"/>
              </a:rPr>
              <a:t>pre_arr</a:t>
            </a:r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[</a:t>
            </a:r>
            <a:r>
              <a:rPr lang="en-US" altLang="zh-CN" sz="1800" dirty="0" err="1">
                <a:solidFill>
                  <a:schemeClr val="bg1"/>
                </a:solidFill>
                <a:latin typeface="+mn-ea"/>
              </a:rPr>
              <a:t>i</a:t>
            </a:r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] = {</a:t>
            </a:r>
          </a:p>
          <a:p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            key0: 0x00000001,</a:t>
            </a:r>
          </a:p>
          <a:p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            key1: 0x00000003,</a:t>
            </a:r>
          </a:p>
          <a:p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            key2: 0x00000005,</a:t>
            </a:r>
          </a:p>
          <a:p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            key3: 0x00000007,</a:t>
            </a:r>
          </a:p>
          <a:p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            key4: 0x00000009,	</a:t>
            </a:r>
          </a:p>
          <a:p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            key5: 0x0000000b,		</a:t>
            </a:r>
          </a:p>
          <a:p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            key6: 0x0000000d,</a:t>
            </a:r>
          </a:p>
          <a:p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            key7: 0x0000000f,</a:t>
            </a:r>
          </a:p>
          <a:p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            key8: 0x00000011,</a:t>
            </a:r>
          </a:p>
          <a:p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            key9: 0x00000013,</a:t>
            </a:r>
          </a:p>
          <a:p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            </a:t>
            </a:r>
            <a:r>
              <a:rPr lang="en-US" altLang="zh-CN" sz="1800" dirty="0" err="1">
                <a:solidFill>
                  <a:schemeClr val="bg1"/>
                </a:solidFill>
                <a:latin typeface="+mn-ea"/>
              </a:rPr>
              <a:t>keya</a:t>
            </a:r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: 0x00000015,</a:t>
            </a:r>
          </a:p>
          <a:p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            </a:t>
            </a:r>
            <a:r>
              <a:rPr lang="en-US" altLang="zh-CN" sz="1800" dirty="0" err="1">
                <a:solidFill>
                  <a:schemeClr val="bg1"/>
                </a:solidFill>
                <a:latin typeface="+mn-ea"/>
              </a:rPr>
              <a:t>keyb</a:t>
            </a:r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: 0x00000017</a:t>
            </a:r>
          </a:p>
          <a:p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        };</a:t>
            </a:r>
          </a:p>
          <a:p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    }</a:t>
            </a:r>
            <a:r>
              <a:rPr lang="en-US" altLang="zh-CN" sz="2000" dirty="0">
                <a:solidFill>
                  <a:schemeClr val="bg1"/>
                </a:solidFill>
                <a:latin typeface="+mn-ea"/>
                <a:cs typeface="SimHei" charset="-122"/>
              </a:rPr>
              <a:t>	</a:t>
            </a:r>
          </a:p>
          <a:p>
            <a:endParaRPr lang="en-US" altLang="zh-CN" sz="2000" dirty="0">
              <a:solidFill>
                <a:schemeClr val="bg1"/>
              </a:solidFill>
              <a:latin typeface="+mn-ea"/>
              <a:cs typeface="SimHei" charset="-122"/>
            </a:endParaRPr>
          </a:p>
          <a:p>
            <a:endParaRPr lang="en-US" altLang="zh-CN" sz="2000" dirty="0">
              <a:solidFill>
                <a:schemeClr val="bg1"/>
              </a:solidFill>
              <a:latin typeface="+mn-ea"/>
              <a:cs typeface="SimHei" charset="-122"/>
            </a:endParaRPr>
          </a:p>
          <a:p>
            <a:endParaRPr lang="en-US" altLang="zh-CN" sz="2000" dirty="0">
              <a:solidFill>
                <a:schemeClr val="bg1"/>
              </a:solidFill>
              <a:latin typeface="+mn-ea"/>
              <a:cs typeface="SimHei" charset="-122"/>
            </a:endParaRPr>
          </a:p>
          <a:p>
            <a:endParaRPr lang="en-US" altLang="zh-CN" sz="2000" dirty="0">
              <a:solidFill>
                <a:schemeClr val="bg1"/>
              </a:solidFill>
              <a:latin typeface="+mn-ea"/>
              <a:cs typeface="SimHei" charset="-122"/>
            </a:endParaRPr>
          </a:p>
          <a:p>
            <a:endParaRPr lang="en-US" altLang="zh-CN" sz="2000" dirty="0">
              <a:solidFill>
                <a:schemeClr val="bg1"/>
              </a:solidFill>
              <a:latin typeface="+mn-ea"/>
              <a:cs typeface="SimHei" charset="-122"/>
            </a:endParaRPr>
          </a:p>
          <a:p>
            <a:endParaRPr lang="en-US" altLang="zh-CN" sz="2000" dirty="0">
              <a:solidFill>
                <a:schemeClr val="bg1"/>
              </a:solidFill>
              <a:latin typeface="+mn-ea"/>
              <a:cs typeface="SimHei" charset="-122"/>
            </a:endParaRPr>
          </a:p>
          <a:p>
            <a:endParaRPr lang="en-US" altLang="zh-CN" sz="2000" dirty="0">
              <a:solidFill>
                <a:schemeClr val="bg1"/>
              </a:solidFill>
              <a:latin typeface="+mn-ea"/>
              <a:cs typeface="SimHei" charset="-122"/>
            </a:endParaRPr>
          </a:p>
          <a:p>
            <a:endParaRPr lang="en-US" altLang="zh-CN" sz="2000" dirty="0">
              <a:solidFill>
                <a:schemeClr val="bg1"/>
              </a:solidFill>
              <a:latin typeface="+mn-ea"/>
              <a:cs typeface="SimHei" charset="-122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+mn-ea"/>
                <a:cs typeface="SimHei" charset="-122"/>
              </a:rPr>
              <a:t>var 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  <a:cs typeface="SimHei" charset="-122"/>
              </a:rPr>
              <a:t>cnt</a:t>
            </a:r>
            <a:r>
              <a:rPr lang="en-US" altLang="zh-CN" sz="2000" dirty="0">
                <a:solidFill>
                  <a:schemeClr val="bg1"/>
                </a:solidFill>
                <a:latin typeface="+mn-ea"/>
                <a:cs typeface="SimHei" charset="-122"/>
              </a:rPr>
              <a:t> = 0x20;</a:t>
            </a:r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var 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obj_arr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 = new Array(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cnt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);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for (let 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i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=0;i&lt;cnt-1;i++){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     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obj_arr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[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i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] = {		</a:t>
            </a:r>
          </a:p>
          <a:p>
            <a:pPr lvl="1"/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	key0: 0x00000002,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	key1: 0x00000004,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	key2: 0x00000006,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	key3: 0x00000008,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	key4: 0x0000000a,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	key5: 0x0000000c,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	key6: 0x0000000e,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    	key7: 0x00000010,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 	key8: 0x00000012,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	key9: 0x00000014,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keya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: 0x00000016,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	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keyb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: 0x00000018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}</a:t>
            </a:r>
            <a:endParaRPr lang="en-US" altLang="zh-CN" sz="1800" dirty="0">
              <a:solidFill>
                <a:schemeClr val="bg1"/>
              </a:solidFill>
              <a:latin typeface="+mn-ea"/>
            </a:endParaRPr>
          </a:p>
          <a:p>
            <a:r>
              <a:rPr lang="en-US" altLang="zh-CN" sz="1800" dirty="0">
                <a:solidFill>
                  <a:schemeClr val="bg1"/>
                </a:solidFill>
                <a:latin typeface="+mn-ea"/>
                <a:cs typeface="SimHei" charset="-122"/>
              </a:rPr>
              <a:t>obj_</a:t>
            </a:r>
            <a:r>
              <a:rPr lang="en-US" altLang="zh-CN" sz="1800" dirty="0" err="1">
                <a:solidFill>
                  <a:schemeClr val="bg1"/>
                </a:solidFill>
                <a:latin typeface="+mn-ea"/>
                <a:cs typeface="SimHei" charset="-122"/>
              </a:rPr>
              <a:t>arr</a:t>
            </a:r>
            <a:r>
              <a:rPr lang="en-US" altLang="zh-CN" sz="1800" dirty="0">
                <a:solidFill>
                  <a:schemeClr val="bg1"/>
                </a:solidFill>
                <a:latin typeface="+mn-ea"/>
                <a:cs typeface="SimHei" charset="-122"/>
              </a:rPr>
              <a:t>.__</a:t>
            </a:r>
            <a:r>
              <a:rPr lang="en-US" altLang="zh-CN" sz="1800" dirty="0" err="1">
                <a:solidFill>
                  <a:schemeClr val="bg1"/>
                </a:solidFill>
                <a:latin typeface="+mn-ea"/>
                <a:cs typeface="SimHei" charset="-122"/>
              </a:rPr>
              <a:t>defineGetter</a:t>
            </a:r>
            <a:r>
              <a:rPr lang="en-US" altLang="zh-CN" sz="1800" dirty="0">
                <a:solidFill>
                  <a:schemeClr val="bg1"/>
                </a:solidFill>
                <a:latin typeface="+mn-ea"/>
                <a:cs typeface="SimHei" charset="-122"/>
              </a:rPr>
              <a:t>__(cnt-1, 	 </a:t>
            </a:r>
          </a:p>
          <a:p>
            <a:r>
              <a:rPr lang="en-US" altLang="zh-CN" sz="1800" dirty="0">
                <a:solidFill>
                  <a:schemeClr val="bg1"/>
                </a:solidFill>
                <a:latin typeface="+mn-ea"/>
                <a:cs typeface="SimHei" charset="-122"/>
              </a:rPr>
              <a:t>function(){			</a:t>
            </a:r>
          </a:p>
          <a:p>
            <a:r>
              <a:rPr lang="en-US" altLang="zh-CN" sz="1800" dirty="0">
                <a:solidFill>
                  <a:schemeClr val="bg1"/>
                </a:solidFill>
                <a:latin typeface="+mn-ea"/>
                <a:cs typeface="SimHei" charset="-122"/>
              </a:rPr>
              <a:t>	</a:t>
            </a:r>
            <a:r>
              <a:rPr lang="en-US" altLang="zh-CN" sz="1800" dirty="0" err="1">
                <a:solidFill>
                  <a:schemeClr val="bg1"/>
                </a:solidFill>
                <a:latin typeface="+mn-ea"/>
              </a:rPr>
              <a:t>pre_arr.length</a:t>
            </a: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=</a:t>
            </a: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0;		</a:t>
            </a:r>
          </a:p>
          <a:p>
            <a:r>
              <a:rPr lang="en-US" altLang="zh-CN" sz="1800" dirty="0">
                <a:solidFill>
                  <a:schemeClr val="bg1"/>
                </a:solidFill>
                <a:latin typeface="+mn-ea"/>
                <a:cs typeface="SimHei" charset="-122"/>
              </a:rPr>
              <a:t>	</a:t>
            </a:r>
            <a:r>
              <a:rPr lang="en-US" altLang="zh-CN" sz="1800" dirty="0" err="1">
                <a:solidFill>
                  <a:schemeClr val="bg1"/>
                </a:solidFill>
                <a:latin typeface="+mn-ea"/>
                <a:cs typeface="SimHei" charset="-122"/>
              </a:rPr>
              <a:t>obj_arr.length</a:t>
            </a:r>
            <a:r>
              <a:rPr lang="en-US" altLang="zh-CN" sz="1800" dirty="0">
                <a:solidFill>
                  <a:schemeClr val="bg1"/>
                </a:solidFill>
                <a:latin typeface="+mn-ea"/>
                <a:cs typeface="SimHei" charset="-122"/>
              </a:rPr>
              <a:t> = 0;	</a:t>
            </a:r>
          </a:p>
          <a:p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//</a:t>
            </a: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释放对象数组中的所有元素</a:t>
            </a:r>
            <a:endParaRPr lang="en-US" altLang="zh-CN" sz="1800" dirty="0">
              <a:solidFill>
                <a:schemeClr val="bg1"/>
              </a:solidFill>
              <a:latin typeface="+mn-ea"/>
            </a:endParaRPr>
          </a:p>
          <a:p>
            <a:endParaRPr lang="zh-CN" altLang="en-US" sz="1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C057BBE-977F-46C9-9B5C-08E826C0BA2C}"/>
              </a:ext>
            </a:extLst>
          </p:cNvPr>
          <p:cNvSpPr/>
          <p:nvPr/>
        </p:nvSpPr>
        <p:spPr>
          <a:xfrm>
            <a:off x="1078125" y="2534402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根据大量的分配实验得出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5467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4501" y="2595482"/>
            <a:ext cx="11047428" cy="4745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44802" lvl="1"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bg1"/>
                </a:solidFill>
                <a:latin typeface="+mn-ea"/>
              </a:rPr>
              <a:t>Heap</a:t>
            </a:r>
            <a:r>
              <a:rPr kumimoji="1" lang="zh-CN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+mn-ea"/>
              </a:rPr>
              <a:t>Spray</a:t>
            </a:r>
            <a:r>
              <a:rPr kumimoji="1" lang="zh-CN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+mn-ea"/>
              </a:rPr>
              <a:t>+</a:t>
            </a:r>
            <a:r>
              <a:rPr kumimoji="1" lang="zh-CN" altLang="en-US" sz="2000" dirty="0">
                <a:solidFill>
                  <a:schemeClr val="bg1"/>
                </a:solidFill>
                <a:latin typeface="+mn-ea"/>
              </a:rPr>
              <a:t> 滑板指令</a:t>
            </a:r>
            <a:r>
              <a:rPr kumimoji="1" lang="en-US" altLang="zh-CN" sz="2000" dirty="0">
                <a:solidFill>
                  <a:schemeClr val="bg1"/>
                </a:solidFill>
                <a:latin typeface="+mn-ea"/>
              </a:rPr>
              <a:t>/</a:t>
            </a:r>
            <a:r>
              <a:rPr kumimoji="1" lang="zh-CN" altLang="en-US" sz="2000" dirty="0">
                <a:solidFill>
                  <a:schemeClr val="bg1"/>
                </a:solidFill>
                <a:latin typeface="+mn-ea"/>
              </a:rPr>
              <a:t>栈溢出</a:t>
            </a:r>
            <a:r>
              <a:rPr kumimoji="1" lang="en-US" altLang="zh-CN" sz="2000" dirty="0">
                <a:solidFill>
                  <a:schemeClr val="bg1"/>
                </a:solidFill>
                <a:latin typeface="+mn-ea"/>
              </a:rPr>
              <a:t>		       2008</a:t>
            </a:r>
            <a:r>
              <a:rPr kumimoji="1" lang="zh-CN" altLang="en-US" sz="2000" dirty="0">
                <a:solidFill>
                  <a:schemeClr val="bg1"/>
                </a:solidFill>
                <a:latin typeface="+mn-ea"/>
              </a:rPr>
              <a:t>年</a:t>
            </a:r>
            <a:r>
              <a:rPr kumimoji="1" lang="en-US" altLang="zh-CN" sz="2000" dirty="0">
                <a:solidFill>
                  <a:schemeClr val="bg1"/>
                </a:solidFill>
                <a:latin typeface="+mn-ea"/>
              </a:rPr>
              <a:t>		IE6/7</a:t>
            </a:r>
            <a:r>
              <a:rPr kumimoji="1" lang="zh-CN" altLang="en-US" sz="2000" dirty="0">
                <a:solidFill>
                  <a:schemeClr val="bg1"/>
                </a:solidFill>
                <a:latin typeface="+mn-ea"/>
              </a:rPr>
              <a:t> </a:t>
            </a:r>
            <a:endParaRPr kumimoji="1" lang="en-US" altLang="zh-CN" sz="2000" dirty="0">
              <a:solidFill>
                <a:schemeClr val="bg1"/>
              </a:solidFill>
              <a:latin typeface="+mn-ea"/>
            </a:endParaRPr>
          </a:p>
          <a:p>
            <a:pPr marL="944802" lvl="1"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bg1"/>
                </a:solidFill>
                <a:latin typeface="+mn-ea"/>
              </a:rPr>
              <a:t>Heap</a:t>
            </a:r>
            <a:r>
              <a:rPr kumimoji="1" lang="zh-CN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+mn-ea"/>
              </a:rPr>
              <a:t>Spray</a:t>
            </a:r>
            <a:r>
              <a:rPr kumimoji="1" lang="zh-CN" altLang="en-US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2000" dirty="0">
                <a:solidFill>
                  <a:schemeClr val="bg1"/>
                </a:solidFill>
                <a:latin typeface="+mn-ea"/>
              </a:rPr>
              <a:t>+ ROP/</a:t>
            </a:r>
            <a:r>
              <a:rPr kumimoji="1" lang="zh-CN" altLang="en-US" sz="2000" dirty="0">
                <a:solidFill>
                  <a:schemeClr val="bg1"/>
                </a:solidFill>
                <a:latin typeface="+mn-ea"/>
              </a:rPr>
              <a:t> 利用未开启</a:t>
            </a:r>
            <a:r>
              <a:rPr kumimoji="1" lang="en-US" altLang="zh-CN" sz="2000" dirty="0">
                <a:solidFill>
                  <a:schemeClr val="bg1"/>
                </a:solidFill>
                <a:latin typeface="+mn-ea"/>
              </a:rPr>
              <a:t>ASLR</a:t>
            </a:r>
            <a:r>
              <a:rPr kumimoji="1" lang="zh-CN" altLang="en-US" sz="2000" dirty="0">
                <a:solidFill>
                  <a:schemeClr val="bg1"/>
                </a:solidFill>
                <a:latin typeface="+mn-ea"/>
              </a:rPr>
              <a:t>的模块</a:t>
            </a:r>
            <a:r>
              <a:rPr kumimoji="1" lang="en-US" altLang="zh-CN" sz="2000" dirty="0">
                <a:solidFill>
                  <a:schemeClr val="bg1"/>
                </a:solidFill>
                <a:latin typeface="+mn-ea"/>
              </a:rPr>
              <a:t>     2009-2010</a:t>
            </a:r>
            <a:r>
              <a:rPr kumimoji="1" lang="zh-CN" altLang="en-US" sz="2000" dirty="0">
                <a:solidFill>
                  <a:schemeClr val="bg1"/>
                </a:solidFill>
                <a:latin typeface="+mn-ea"/>
              </a:rPr>
              <a:t>年</a:t>
            </a:r>
            <a:r>
              <a:rPr kumimoji="1" lang="en-US" altLang="zh-CN" sz="2000" dirty="0">
                <a:solidFill>
                  <a:schemeClr val="bg1"/>
                </a:solidFill>
                <a:latin typeface="+mn-ea"/>
              </a:rPr>
              <a:t>		IE8</a:t>
            </a:r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pPr marL="944802" lvl="1"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bg1"/>
                </a:solidFill>
                <a:latin typeface="+mn-ea"/>
              </a:rPr>
              <a:t>DOM</a:t>
            </a:r>
            <a:r>
              <a:rPr kumimoji="1" lang="zh-CN" altLang="en-US" sz="2000" dirty="0">
                <a:solidFill>
                  <a:schemeClr val="bg1"/>
                </a:solidFill>
                <a:latin typeface="+mn-ea"/>
              </a:rPr>
              <a:t>对象</a:t>
            </a:r>
            <a:r>
              <a:rPr kumimoji="1" lang="en-US" altLang="zh-CN" sz="2000" dirty="0">
                <a:solidFill>
                  <a:schemeClr val="bg1"/>
                </a:solidFill>
                <a:latin typeface="+mn-ea"/>
              </a:rPr>
              <a:t>Element</a:t>
            </a:r>
            <a:r>
              <a:rPr kumimoji="1" lang="zh-CN" altLang="en-US" sz="2000" dirty="0">
                <a:solidFill>
                  <a:schemeClr val="bg1"/>
                </a:solidFill>
                <a:latin typeface="+mn-ea"/>
              </a:rPr>
              <a:t>指针修改</a:t>
            </a:r>
            <a:r>
              <a:rPr kumimoji="1" lang="en-US" altLang="zh-CN" sz="2000" dirty="0">
                <a:solidFill>
                  <a:schemeClr val="bg1"/>
                </a:solidFill>
                <a:latin typeface="+mn-ea"/>
              </a:rPr>
              <a:t>		       2013-2014</a:t>
            </a:r>
            <a:r>
              <a:rPr kumimoji="1" lang="zh-CN" altLang="en-US" sz="2000" dirty="0">
                <a:solidFill>
                  <a:schemeClr val="bg1"/>
                </a:solidFill>
                <a:latin typeface="+mn-ea"/>
              </a:rPr>
              <a:t>年</a:t>
            </a:r>
            <a:r>
              <a:rPr kumimoji="1" lang="en-US" altLang="zh-CN" sz="2000" dirty="0">
                <a:solidFill>
                  <a:schemeClr val="bg1"/>
                </a:solidFill>
                <a:latin typeface="+mn-ea"/>
              </a:rPr>
              <a:t>		IE10	</a:t>
            </a:r>
          </a:p>
          <a:p>
            <a:pPr marL="944802" lvl="1"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bg1"/>
                </a:solidFill>
                <a:latin typeface="+mn-ea"/>
              </a:rPr>
              <a:t>操作</a:t>
            </a:r>
            <a:r>
              <a:rPr kumimoji="1" lang="en-US" altLang="zh-CN" sz="2000" dirty="0">
                <a:solidFill>
                  <a:schemeClr val="bg1"/>
                </a:solidFill>
                <a:latin typeface="+mn-ea"/>
              </a:rPr>
              <a:t>Array</a:t>
            </a:r>
            <a:r>
              <a:rPr kumimoji="1" lang="zh-CN" altLang="en-US" sz="2000" dirty="0">
                <a:solidFill>
                  <a:schemeClr val="bg1"/>
                </a:solidFill>
                <a:latin typeface="+mn-ea"/>
              </a:rPr>
              <a:t>对象</a:t>
            </a:r>
            <a:r>
              <a:rPr kumimoji="1" lang="en-US" altLang="zh-CN" sz="2000" dirty="0">
                <a:solidFill>
                  <a:schemeClr val="bg1"/>
                </a:solidFill>
                <a:latin typeface="+mn-ea"/>
              </a:rPr>
              <a:t>			       2014-2015</a:t>
            </a:r>
            <a:r>
              <a:rPr kumimoji="1" lang="zh-CN" altLang="en-US" sz="2000" dirty="0">
                <a:solidFill>
                  <a:schemeClr val="bg1"/>
                </a:solidFill>
                <a:latin typeface="+mn-ea"/>
              </a:rPr>
              <a:t>年</a:t>
            </a:r>
            <a:r>
              <a:rPr kumimoji="1" lang="en-US" altLang="zh-CN" sz="2000" dirty="0">
                <a:solidFill>
                  <a:schemeClr val="bg1"/>
                </a:solidFill>
                <a:latin typeface="+mn-ea"/>
              </a:rPr>
              <a:t>		IE11/Edge</a:t>
            </a:r>
          </a:p>
          <a:p>
            <a:pPr marL="944802" lvl="1">
              <a:lnSpc>
                <a:spcPct val="150000"/>
              </a:lnSpc>
            </a:pPr>
            <a:endParaRPr kumimoji="1" lang="en-US" altLang="zh-CN" sz="2000" dirty="0">
              <a:solidFill>
                <a:schemeClr val="bg1"/>
              </a:solidFill>
              <a:latin typeface="+mn-ea"/>
            </a:endParaRPr>
          </a:p>
          <a:p>
            <a:pPr marL="944802" lvl="1">
              <a:lnSpc>
                <a:spcPct val="150000"/>
              </a:lnSpc>
            </a:pPr>
            <a:endParaRPr kumimoji="1" lang="en-US" altLang="zh-CN" sz="2000" dirty="0">
              <a:solidFill>
                <a:schemeClr val="bg1"/>
              </a:solidFill>
              <a:latin typeface="+mn-ea"/>
            </a:endParaRPr>
          </a:p>
          <a:p>
            <a:pPr marL="944802" lvl="1">
              <a:lnSpc>
                <a:spcPct val="150000"/>
              </a:lnSpc>
            </a:pPr>
            <a:r>
              <a:rPr kumimoji="1" lang="zh-CN" altLang="en-US" sz="2000" dirty="0">
                <a:solidFill>
                  <a:schemeClr val="bg1"/>
                </a:solidFill>
                <a:latin typeface="+mn-ea"/>
              </a:rPr>
              <a:t>从</a:t>
            </a:r>
            <a:r>
              <a:rPr kumimoji="1" lang="en-US" altLang="zh-CN" sz="2000" dirty="0">
                <a:solidFill>
                  <a:schemeClr val="bg1"/>
                </a:solidFill>
                <a:latin typeface="+mn-ea"/>
              </a:rPr>
              <a:t>UAF</a:t>
            </a:r>
            <a:r>
              <a:rPr kumimoji="1" lang="zh-CN" altLang="en-US" sz="2000" dirty="0">
                <a:solidFill>
                  <a:schemeClr val="bg1"/>
                </a:solidFill>
                <a:latin typeface="+mn-ea"/>
              </a:rPr>
              <a:t>到任意代码执行的实现思路如下</a:t>
            </a:r>
            <a:endParaRPr kumimoji="1" lang="is-IS" altLang="zh-CN" sz="2000" dirty="0">
              <a:solidFill>
                <a:schemeClr val="bg1"/>
              </a:solidFill>
              <a:latin typeface="+mn-ea"/>
            </a:endParaRPr>
          </a:p>
          <a:p>
            <a:pPr marL="944910" lvl="1">
              <a:lnSpc>
                <a:spcPct val="150000"/>
              </a:lnSpc>
            </a:pPr>
            <a:endParaRPr kumimoji="1" lang="is-IS" altLang="zh-CN" sz="2000" dirty="0">
              <a:solidFill>
                <a:schemeClr val="bg1"/>
              </a:solidFill>
              <a:latin typeface="+mn-ea"/>
            </a:endParaRPr>
          </a:p>
          <a:p>
            <a:pPr marL="944910" lvl="1">
              <a:lnSpc>
                <a:spcPct val="150000"/>
              </a:lnSpc>
            </a:pPr>
            <a:endParaRPr kumimoji="1" lang="en-US" altLang="zh-CN" sz="20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kumimoji="1" lang="zh-CN" altLang="en-US" sz="24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78F258D-6D4F-42EA-A5B8-1AEFA4C10CD7}"/>
              </a:ext>
            </a:extLst>
          </p:cNvPr>
          <p:cNvGrpSpPr/>
          <p:nvPr/>
        </p:nvGrpSpPr>
        <p:grpSpPr>
          <a:xfrm>
            <a:off x="1156629" y="6815038"/>
            <a:ext cx="10874951" cy="2403014"/>
            <a:chOff x="3185997" y="9535608"/>
            <a:chExt cx="16739986" cy="3698998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A76377A-3DBC-48C8-95A5-5A7081E1C741}"/>
                </a:ext>
              </a:extLst>
            </p:cNvPr>
            <p:cNvSpPr/>
            <p:nvPr/>
          </p:nvSpPr>
          <p:spPr>
            <a:xfrm>
              <a:off x="3185997" y="10858604"/>
              <a:ext cx="2240997" cy="110699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000" dirty="0">
                  <a:ln w="0"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UAF</a:t>
              </a:r>
              <a:endParaRPr kumimoji="1" lang="zh-CN" altLang="en-US" sz="4000" dirty="0">
                <a:ln w="0"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B270DE6-CF73-4638-9ED9-120C49719741}"/>
                </a:ext>
              </a:extLst>
            </p:cNvPr>
            <p:cNvSpPr/>
            <p:nvPr/>
          </p:nvSpPr>
          <p:spPr>
            <a:xfrm>
              <a:off x="7908374" y="9535608"/>
              <a:ext cx="2240997" cy="369899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800" dirty="0">
                  <a:ln w="0"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Relative</a:t>
              </a:r>
              <a:r>
                <a:rPr kumimoji="1" lang="zh-CN" altLang="en-US" sz="2800" dirty="0">
                  <a:ln w="0"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kumimoji="1" lang="en-US" altLang="zh-CN" sz="2800" dirty="0">
                  <a:ln w="0"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Address</a:t>
              </a:r>
              <a:r>
                <a:rPr kumimoji="1" lang="zh-CN" altLang="en-US" sz="2800" dirty="0">
                  <a:ln w="0"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kumimoji="1" lang="en-US" altLang="zh-CN" sz="2800" dirty="0">
                  <a:ln w="0"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Read/Write</a:t>
              </a:r>
              <a:endParaRPr kumimoji="1" lang="zh-CN" altLang="en-US" sz="2800" dirty="0">
                <a:ln w="0"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4A6649C-700F-48FB-8490-C9B59537E1C9}"/>
                </a:ext>
              </a:extLst>
            </p:cNvPr>
            <p:cNvSpPr/>
            <p:nvPr/>
          </p:nvSpPr>
          <p:spPr>
            <a:xfrm>
              <a:off x="12630749" y="9535608"/>
              <a:ext cx="2481379" cy="369899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800" dirty="0">
                  <a:ln w="0"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Arbitrary</a:t>
              </a:r>
              <a:r>
                <a:rPr kumimoji="1" lang="zh-CN" altLang="en-US" sz="2800" dirty="0">
                  <a:ln w="0"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kumimoji="1" lang="en-US" altLang="zh-CN" sz="2800" dirty="0">
                  <a:ln w="0"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Address</a:t>
              </a:r>
            </a:p>
            <a:p>
              <a:pPr algn="ctr"/>
              <a:r>
                <a:rPr kumimoji="1" lang="en-US" altLang="zh-CN" sz="2800" dirty="0">
                  <a:ln w="0"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Read/Write</a:t>
              </a:r>
              <a:endParaRPr kumimoji="1" lang="zh-CN" altLang="en-US" sz="2800" dirty="0">
                <a:ln w="0"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8899FCF2-1FB3-403B-BAC6-38A7CD8D9FF4}"/>
                </a:ext>
              </a:extLst>
            </p:cNvPr>
            <p:cNvSpPr/>
            <p:nvPr/>
          </p:nvSpPr>
          <p:spPr>
            <a:xfrm>
              <a:off x="17353128" y="9535609"/>
              <a:ext cx="2572855" cy="3698995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800" dirty="0">
                  <a:ln w="0"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Arbitrary</a:t>
              </a:r>
            </a:p>
            <a:p>
              <a:pPr algn="ctr"/>
              <a:r>
                <a:rPr kumimoji="1" lang="en-US" altLang="zh-CN" sz="2800" dirty="0">
                  <a:ln w="0"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Code</a:t>
              </a:r>
            </a:p>
            <a:p>
              <a:pPr algn="ctr"/>
              <a:r>
                <a:rPr kumimoji="1" lang="en-US" altLang="zh-CN" sz="2800" dirty="0">
                  <a:ln w="0">
                    <a:solidFill>
                      <a:sysClr val="windowText" lastClr="000000"/>
                    </a:solidFill>
                  </a:ln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Execute</a:t>
              </a:r>
              <a:endParaRPr kumimoji="1" lang="zh-CN" altLang="en-US" sz="2800" dirty="0">
                <a:ln w="0">
                  <a:solidFill>
                    <a:sysClr val="windowText" lastClr="000000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8" name="直线箭头连接符 8">
              <a:extLst>
                <a:ext uri="{FF2B5EF4-FFF2-40B4-BE49-F238E27FC236}">
                  <a16:creationId xmlns:a16="http://schemas.microsoft.com/office/drawing/2014/main" id="{7072204E-3255-40EC-A71A-5CE30210A6C3}"/>
                </a:ext>
              </a:extLst>
            </p:cNvPr>
            <p:cNvCxnSpPr>
              <a:stCxn id="14" idx="3"/>
              <a:endCxn id="15" idx="1"/>
            </p:cNvCxnSpPr>
            <p:nvPr/>
          </p:nvCxnSpPr>
          <p:spPr>
            <a:xfrm flipV="1">
              <a:off x="5426994" y="11385107"/>
              <a:ext cx="2481379" cy="2699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直线箭头连接符 9">
              <a:extLst>
                <a:ext uri="{FF2B5EF4-FFF2-40B4-BE49-F238E27FC236}">
                  <a16:creationId xmlns:a16="http://schemas.microsoft.com/office/drawing/2014/main" id="{97A95B46-0B89-4B73-869E-E293F43F3081}"/>
                </a:ext>
              </a:extLst>
            </p:cNvPr>
            <p:cNvCxnSpPr/>
            <p:nvPr/>
          </p:nvCxnSpPr>
          <p:spPr>
            <a:xfrm>
              <a:off x="10149371" y="11389600"/>
              <a:ext cx="24813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直线箭头连接符 10">
              <a:extLst>
                <a:ext uri="{FF2B5EF4-FFF2-40B4-BE49-F238E27FC236}">
                  <a16:creationId xmlns:a16="http://schemas.microsoft.com/office/drawing/2014/main" id="{4B1C0124-DC05-443D-916E-BAEA26C2FFFA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15112129" y="11385107"/>
              <a:ext cx="2240998" cy="449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5C7BE00-00B5-4D99-B87C-FFC9CD20F074}"/>
              </a:ext>
            </a:extLst>
          </p:cNvPr>
          <p:cNvGrpSpPr/>
          <p:nvPr/>
        </p:nvGrpSpPr>
        <p:grpSpPr>
          <a:xfrm>
            <a:off x="1398018" y="935295"/>
            <a:ext cx="10313668" cy="862857"/>
            <a:chOff x="383732" y="909324"/>
            <a:chExt cx="12098995" cy="1172077"/>
          </a:xfrm>
        </p:grpSpPr>
        <p:sp>
          <p:nvSpPr>
            <p:cNvPr id="24" name="平行四边形 23">
              <a:extLst>
                <a:ext uri="{FF2B5EF4-FFF2-40B4-BE49-F238E27FC236}">
                  <a16:creationId xmlns:a16="http://schemas.microsoft.com/office/drawing/2014/main" id="{B2477FEC-3568-49DF-99C9-5082E3EE1699}"/>
                </a:ext>
              </a:extLst>
            </p:cNvPr>
            <p:cNvSpPr/>
            <p:nvPr/>
          </p:nvSpPr>
          <p:spPr bwMode="auto">
            <a:xfrm>
              <a:off x="383732" y="909324"/>
              <a:ext cx="1629722" cy="1172077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01</a:t>
              </a:r>
            </a:p>
          </p:txBody>
        </p:sp>
        <p:sp>
          <p:nvSpPr>
            <p:cNvPr id="25" name="平行四边形 24">
              <a:extLst>
                <a:ext uri="{FF2B5EF4-FFF2-40B4-BE49-F238E27FC236}">
                  <a16:creationId xmlns:a16="http://schemas.microsoft.com/office/drawing/2014/main" id="{E1DC4EC3-1A36-489E-B0FE-3ED93005887A}"/>
                </a:ext>
              </a:extLst>
            </p:cNvPr>
            <p:cNvSpPr/>
            <p:nvPr/>
          </p:nvSpPr>
          <p:spPr bwMode="auto">
            <a:xfrm>
              <a:off x="1853032" y="909324"/>
              <a:ext cx="10629695" cy="1172077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IE/EDGE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下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UAF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漏洞利用的历史回顾</a:t>
              </a:r>
              <a:endParaRPr kumimoji="1" lang="en-US" altLang="zh-CN" sz="2000" dirty="0">
                <a:solidFill>
                  <a:schemeClr val="bg1"/>
                </a:solidFill>
                <a:latin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46858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03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WebRTC Parameters UAF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漏洞分析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: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从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UAF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到类型混淆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DC501863-BE68-4C7B-9EA6-BDBE7ACA7D18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387EEAF-99BC-4E31-813E-CF7D11576620}"/>
              </a:ext>
            </a:extLst>
          </p:cNvPr>
          <p:cNvSpPr/>
          <p:nvPr/>
        </p:nvSpPr>
        <p:spPr>
          <a:xfrm>
            <a:off x="1078124" y="2550693"/>
            <a:ext cx="10953455" cy="7025353"/>
          </a:xfrm>
          <a:prstGeom prst="rect">
            <a:avLst/>
          </a:prstGeom>
        </p:spPr>
        <p:txBody>
          <a:bodyPr wrap="square" numCol="1">
            <a:noAutofit/>
          </a:bodyPr>
          <a:lstStyle/>
          <a:p>
            <a:r>
              <a:rPr lang="en-US" altLang="zh-CN" sz="1800" dirty="0" err="1">
                <a:solidFill>
                  <a:schemeClr val="bg1"/>
                </a:solidFill>
                <a:latin typeface="+mn-ea"/>
              </a:rPr>
              <a:t>CollectGarbage</a:t>
            </a:r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();</a:t>
            </a:r>
          </a:p>
          <a:p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var start = </a:t>
            </a:r>
            <a:r>
              <a:rPr lang="en-US" altLang="zh-CN" sz="1800" dirty="0" err="1">
                <a:solidFill>
                  <a:schemeClr val="bg1"/>
                </a:solidFill>
                <a:latin typeface="+mn-ea"/>
              </a:rPr>
              <a:t>Date.now</a:t>
            </a:r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();</a:t>
            </a:r>
          </a:p>
          <a:p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while(</a:t>
            </a:r>
            <a:r>
              <a:rPr lang="en-US" altLang="zh-CN" sz="1800" dirty="0" err="1">
                <a:solidFill>
                  <a:schemeClr val="bg1"/>
                </a:solidFill>
                <a:latin typeface="+mn-ea"/>
              </a:rPr>
              <a:t>Date.now</a:t>
            </a:r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() - start &lt; 2000)</a:t>
            </a:r>
          </a:p>
          <a:p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{</a:t>
            </a:r>
          </a:p>
          <a:p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}</a:t>
            </a:r>
          </a:p>
          <a:p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zz2 = new Array(0x80000);</a:t>
            </a:r>
          </a:p>
          <a:p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for(var </a:t>
            </a:r>
            <a:r>
              <a:rPr lang="en-US" altLang="zh-CN" sz="1800" dirty="0" err="1">
                <a:solidFill>
                  <a:schemeClr val="bg1"/>
                </a:solidFill>
                <a:latin typeface="+mn-ea"/>
              </a:rPr>
              <a:t>i</a:t>
            </a:r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=0;i&lt;0x80000;i++){</a:t>
            </a:r>
          </a:p>
          <a:p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    zz2[</a:t>
            </a:r>
            <a:r>
              <a:rPr lang="en-US" altLang="zh-CN" sz="1800" dirty="0" err="1">
                <a:solidFill>
                  <a:schemeClr val="bg1"/>
                </a:solidFill>
                <a:latin typeface="+mn-ea"/>
              </a:rPr>
              <a:t>i</a:t>
            </a:r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] = new Array(0x10);  </a:t>
            </a:r>
          </a:p>
          <a:p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    for (var j=0;j&lt;0x10;j++)</a:t>
            </a:r>
          </a:p>
          <a:p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    {</a:t>
            </a:r>
          </a:p>
          <a:p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        zz2[</a:t>
            </a:r>
            <a:r>
              <a:rPr lang="en-US" altLang="zh-CN" sz="1800" dirty="0" err="1">
                <a:solidFill>
                  <a:schemeClr val="bg1"/>
                </a:solidFill>
                <a:latin typeface="+mn-ea"/>
              </a:rPr>
              <a:t>i</a:t>
            </a:r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][j] = 0x0c0c0c0c;  		</a:t>
            </a:r>
          </a:p>
          <a:p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        //</a:t>
            </a: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用包含</a:t>
            </a:r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0x0c0c0c0c</a:t>
            </a: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的</a:t>
            </a:r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segment</a:t>
            </a:r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占据动态对象</a:t>
            </a:r>
            <a:endParaRPr lang="en-US" altLang="zh-CN" sz="1800" dirty="0">
              <a:solidFill>
                <a:schemeClr val="bg1"/>
              </a:solidFill>
              <a:latin typeface="+mn-ea"/>
            </a:endParaRPr>
          </a:p>
          <a:p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    }</a:t>
            </a:r>
          </a:p>
          <a:p>
            <a:r>
              <a:rPr lang="en-US" altLang="zh-CN" sz="1800" dirty="0">
                <a:solidFill>
                  <a:schemeClr val="bg1"/>
                </a:solidFill>
                <a:latin typeface="+mn-ea"/>
              </a:rPr>
              <a:t>}</a:t>
            </a:r>
          </a:p>
          <a:p>
            <a:endParaRPr lang="en-US" altLang="zh-CN" sz="1800" dirty="0">
              <a:solidFill>
                <a:schemeClr val="bg1"/>
              </a:solidFill>
              <a:latin typeface="+mn-ea"/>
            </a:endParaRPr>
          </a:p>
          <a:p>
            <a:r>
              <a:rPr lang="zh-CN" altLang="en-US" sz="1800" dirty="0">
                <a:solidFill>
                  <a:schemeClr val="bg1"/>
                </a:solidFill>
                <a:latin typeface="+mn-ea"/>
              </a:rPr>
              <a:t>程序崩溃在如下位置</a:t>
            </a:r>
            <a:endParaRPr lang="en-US" altLang="zh-CN" sz="18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CD93639-BAB4-4710-AED8-3397465AF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123" y="7130274"/>
            <a:ext cx="10953454" cy="100844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3EC08A3-C1BF-4E06-8115-3A5660BF8E03}"/>
              </a:ext>
            </a:extLst>
          </p:cNvPr>
          <p:cNvSpPr txBox="1"/>
          <p:nvPr/>
        </p:nvSpPr>
        <p:spPr>
          <a:xfrm>
            <a:off x="1078123" y="8423049"/>
            <a:ext cx="109534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某一个整数数组的</a:t>
            </a:r>
            <a:r>
              <a:rPr lang="en-US" altLang="zh-CN" sz="2800" dirty="0" err="1">
                <a:solidFill>
                  <a:schemeClr val="bg1"/>
                </a:solidFill>
                <a:latin typeface="+mn-ea"/>
              </a:rPr>
              <a:t>segmemt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占据了原动态对象的位置，可以通过在数据部分伪造对象来实现类型混淆。</a:t>
            </a:r>
            <a:endParaRPr lang="en-US" altLang="zh-CN" sz="2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32C0620-89F0-491E-8359-5691B2116AD3}"/>
              </a:ext>
            </a:extLst>
          </p:cNvPr>
          <p:cNvSpPr/>
          <p:nvPr/>
        </p:nvSpPr>
        <p:spPr>
          <a:xfrm>
            <a:off x="8993450" y="7800531"/>
            <a:ext cx="3038130" cy="42362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87382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03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WebRTC Parameters UAF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漏洞分析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: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从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UAF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到类型混淆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DC501863-BE68-4C7B-9EA6-BDBE7ACA7D18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84B4AB9-3CD1-4C68-A624-1CA61D979029}"/>
              </a:ext>
            </a:extLst>
          </p:cNvPr>
          <p:cNvSpPr txBox="1"/>
          <p:nvPr/>
        </p:nvSpPr>
        <p:spPr>
          <a:xfrm>
            <a:off x="1078125" y="2528416"/>
            <a:ext cx="2046075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799" dirty="0">
                <a:solidFill>
                  <a:schemeClr val="bg1"/>
                </a:solidFill>
                <a:latin typeface="+mn-ea"/>
              </a:rPr>
              <a:t>原动态对象</a:t>
            </a:r>
          </a:p>
        </p:txBody>
      </p: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2ABC13F0-DEAE-40B2-892C-784443CA47EB}"/>
              </a:ext>
            </a:extLst>
          </p:cNvPr>
          <p:cNvCxnSpPr>
            <a:cxnSpLocks/>
            <a:stCxn id="24" idx="3"/>
            <a:endCxn id="17" idx="0"/>
          </p:cNvCxnSpPr>
          <p:nvPr/>
        </p:nvCxnSpPr>
        <p:spPr>
          <a:xfrm flipV="1">
            <a:off x="8516934" y="3306802"/>
            <a:ext cx="1920882" cy="775343"/>
          </a:xfrm>
          <a:prstGeom prst="bentConnector4">
            <a:avLst>
              <a:gd name="adj1" fmla="val 7879"/>
              <a:gd name="adj2" fmla="val 12979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F001BCBC-67A9-41CB-A64A-4898F5085052}"/>
              </a:ext>
            </a:extLst>
          </p:cNvPr>
          <p:cNvSpPr txBox="1"/>
          <p:nvPr/>
        </p:nvSpPr>
        <p:spPr>
          <a:xfrm>
            <a:off x="8819633" y="3306802"/>
            <a:ext cx="32363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  <a:latin typeface="+mn-ea"/>
              </a:rPr>
              <a:t>GetScriptType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函数认为该内存区域为动态对象，第一个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Qword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为虚表指针，第二个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Qword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为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Type</a:t>
            </a:r>
            <a:endParaRPr lang="zh-CN" altLang="en-US" sz="24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5E67328B-207E-4DE4-B9B8-EB53AC4B940F}"/>
              </a:ext>
            </a:extLst>
          </p:cNvPr>
          <p:cNvCxnSpPr>
            <a:cxnSpLocks/>
            <a:stCxn id="25" idx="3"/>
            <a:endCxn id="19" idx="0"/>
          </p:cNvCxnSpPr>
          <p:nvPr/>
        </p:nvCxnSpPr>
        <p:spPr>
          <a:xfrm flipV="1">
            <a:off x="8488812" y="6092679"/>
            <a:ext cx="1834792" cy="976111"/>
          </a:xfrm>
          <a:prstGeom prst="bentConnector4">
            <a:avLst>
              <a:gd name="adj1" fmla="val 5903"/>
              <a:gd name="adj2" fmla="val 12341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2435FCD8-9CF0-4CC3-8987-8FDA397808F7}"/>
              </a:ext>
            </a:extLst>
          </p:cNvPr>
          <p:cNvSpPr txBox="1"/>
          <p:nvPr/>
        </p:nvSpPr>
        <p:spPr>
          <a:xfrm>
            <a:off x="8705421" y="6092679"/>
            <a:ext cx="32363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整数数组占位后，该区域为某个整数数组的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segment</a:t>
            </a:r>
            <a:endParaRPr lang="zh-CN" altLang="en-US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F645264-EA24-4BEF-924B-CD90BE9D5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125" y="3075489"/>
            <a:ext cx="7463228" cy="196691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0312AEC-AFE5-410D-8476-A5BE1596D7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125" y="5065715"/>
            <a:ext cx="7463228" cy="50376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BF60618-3B62-477A-8EBB-5B47B2EEE8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459" y="6053517"/>
            <a:ext cx="7441353" cy="199805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7BB4C56-4029-48DA-8032-56ECE10890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3707" y="8092566"/>
            <a:ext cx="7435106" cy="462286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2416EF90-B809-4398-A712-FBB79BBE2736}"/>
              </a:ext>
            </a:extLst>
          </p:cNvPr>
          <p:cNvSpPr/>
          <p:nvPr/>
        </p:nvSpPr>
        <p:spPr>
          <a:xfrm>
            <a:off x="1053706" y="3304400"/>
            <a:ext cx="7463228" cy="155548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3EAEFBB-2F9C-4A13-936D-2E4F53E199AF}"/>
              </a:ext>
            </a:extLst>
          </p:cNvPr>
          <p:cNvSpPr/>
          <p:nvPr/>
        </p:nvSpPr>
        <p:spPr>
          <a:xfrm>
            <a:off x="1047459" y="6298504"/>
            <a:ext cx="7441353" cy="154057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7B4F8A1-D3CC-428A-9ADB-1B4F76E222D6}"/>
              </a:ext>
            </a:extLst>
          </p:cNvPr>
          <p:cNvSpPr txBox="1"/>
          <p:nvPr/>
        </p:nvSpPr>
        <p:spPr>
          <a:xfrm>
            <a:off x="1079143" y="5569587"/>
            <a:ext cx="1571365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799" dirty="0">
                <a:solidFill>
                  <a:schemeClr val="bg1"/>
                </a:solidFill>
                <a:latin typeface="+mn-ea"/>
              </a:rPr>
              <a:t>占位后</a:t>
            </a:r>
          </a:p>
        </p:txBody>
      </p:sp>
    </p:spTree>
    <p:extLst>
      <p:ext uri="{BB962C8B-B14F-4D97-AF65-F5344CB8AC3E}">
        <p14:creationId xmlns:p14="http://schemas.microsoft.com/office/powerpoint/2010/main" val="29482892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DC501863-BE68-4C7B-9EA6-BDBE7ACA7D18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03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WebRTC Parameters UAF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漏洞分析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: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从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UAF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到类型混淆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63E80B3C-6105-4C5B-99FF-5F5D2DBBE74C}"/>
              </a:ext>
            </a:extLst>
          </p:cNvPr>
          <p:cNvSpPr/>
          <p:nvPr/>
        </p:nvSpPr>
        <p:spPr>
          <a:xfrm>
            <a:off x="1078124" y="4707960"/>
            <a:ext cx="10953455" cy="2252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此时，通过构造特定的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JS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对象风水，我们可以成功地将一个整数数组的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segment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占位在待处理的动态对象位置上。但要成功实现类型混淆，需要通过对象类型检查和后续的对象操作（如虚函数调用）。这两项都需要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Chakra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模块基地址，即一个信息泄露的漏洞。显然，上文分析的漏洞并不具备信息泄露的能力。</a:t>
            </a:r>
          </a:p>
        </p:txBody>
      </p:sp>
    </p:spTree>
    <p:extLst>
      <p:ext uri="{BB962C8B-B14F-4D97-AF65-F5344CB8AC3E}">
        <p14:creationId xmlns:p14="http://schemas.microsoft.com/office/powerpoint/2010/main" val="36160118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DC501863-BE68-4C7B-9EA6-BDBE7ACA7D18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04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+mn-ea"/>
                </a:rPr>
                <a:t>Canvas </a:t>
              </a:r>
              <a:r>
                <a:rPr lang="en-US" altLang="zh-CN" sz="3600" dirty="0" err="1">
                  <a:solidFill>
                    <a:schemeClr val="bg1"/>
                  </a:solidFill>
                  <a:latin typeface="+mn-ea"/>
                </a:rPr>
                <a:t>ImageData</a:t>
              </a:r>
              <a:r>
                <a:rPr lang="en-US" altLang="zh-CN" sz="3600" dirty="0">
                  <a:solidFill>
                    <a:schemeClr val="bg1"/>
                  </a:solidFill>
                  <a:latin typeface="+mn-ea"/>
                </a:rPr>
                <a:t> UAF</a:t>
              </a:r>
              <a:r>
                <a:rPr lang="zh-CN" altLang="en-US" sz="3600" dirty="0">
                  <a:solidFill>
                    <a:schemeClr val="bg1"/>
                  </a:solidFill>
                  <a:latin typeface="+mn-ea"/>
                </a:rPr>
                <a:t>漏洞分析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n-ea"/>
                </a:rPr>
                <a:t>及利用：</a:t>
              </a:r>
              <a:r>
                <a:rPr lang="zh-CN" altLang="en-US" sz="3600" dirty="0">
                  <a:solidFill>
                    <a:schemeClr val="bg1"/>
                  </a:solidFill>
                  <a:latin typeface="+mn-ea"/>
                </a:rPr>
                <a:t>背景知识介绍</a:t>
              </a:r>
              <a:endParaRPr lang="en-US" altLang="zh-CN" sz="3600" dirty="0">
                <a:solidFill>
                  <a:schemeClr val="bg1"/>
                </a:solidFill>
                <a:latin typeface="+mn-ea"/>
                <a:cs typeface="SimHei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0A012BFE-BBEE-475E-B655-0F2ED52ED908}"/>
              </a:ext>
            </a:extLst>
          </p:cNvPr>
          <p:cNvSpPr txBox="1"/>
          <p:nvPr/>
        </p:nvSpPr>
        <p:spPr>
          <a:xfrm>
            <a:off x="1078125" y="2550693"/>
            <a:ext cx="109534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在</a:t>
            </a:r>
            <a:r>
              <a:rPr lang="en-US" altLang="zh-CN" sz="3200" dirty="0">
                <a:solidFill>
                  <a:schemeClr val="bg1"/>
                </a:solidFill>
                <a:latin typeface="+mn-ea"/>
              </a:rPr>
              <a:t>Pwn2Own</a:t>
            </a:r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的战报</a:t>
            </a:r>
            <a:r>
              <a:rPr lang="en-US" altLang="zh-CN" sz="3200" dirty="0">
                <a:solidFill>
                  <a:schemeClr val="bg1"/>
                </a:solidFill>
                <a:latin typeface="+mn-ea"/>
              </a:rPr>
              <a:t>twitter</a:t>
            </a:r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中提到，大神通过两个</a:t>
            </a:r>
            <a:r>
              <a:rPr lang="en-US" altLang="zh-CN" sz="3200" dirty="0">
                <a:solidFill>
                  <a:schemeClr val="bg1"/>
                </a:solidFill>
                <a:latin typeface="+mn-ea"/>
              </a:rPr>
              <a:t>UAF</a:t>
            </a:r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漏洞和一个内核漏洞攻破</a:t>
            </a:r>
            <a:r>
              <a:rPr lang="en-US" altLang="zh-CN" sz="3200" dirty="0">
                <a:solidFill>
                  <a:schemeClr val="bg1"/>
                </a:solidFill>
                <a:latin typeface="+mn-ea"/>
              </a:rPr>
              <a:t>Edge</a:t>
            </a:r>
            <a:endParaRPr lang="zh-CN" altLang="en-US" sz="3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94533C7-E6CD-4DE7-9D57-7AF2A1D30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66" y="4264340"/>
            <a:ext cx="10933514" cy="353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006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DC501863-BE68-4C7B-9EA6-BDBE7ACA7D18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04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+mn-ea"/>
                </a:rPr>
                <a:t>Canvas </a:t>
              </a:r>
              <a:r>
                <a:rPr lang="en-US" altLang="zh-CN" sz="3600" dirty="0" err="1">
                  <a:solidFill>
                    <a:schemeClr val="bg1"/>
                  </a:solidFill>
                  <a:latin typeface="+mn-ea"/>
                </a:rPr>
                <a:t>ImageData</a:t>
              </a:r>
              <a:r>
                <a:rPr lang="en-US" altLang="zh-CN" sz="3600" dirty="0">
                  <a:solidFill>
                    <a:schemeClr val="bg1"/>
                  </a:solidFill>
                  <a:latin typeface="+mn-ea"/>
                </a:rPr>
                <a:t> UAF</a:t>
              </a:r>
              <a:r>
                <a:rPr lang="zh-CN" altLang="en-US" sz="3600" dirty="0">
                  <a:solidFill>
                    <a:schemeClr val="bg1"/>
                  </a:solidFill>
                  <a:latin typeface="+mn-ea"/>
                </a:rPr>
                <a:t>漏洞分析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n-ea"/>
                </a:rPr>
                <a:t>及利用：</a:t>
              </a:r>
              <a:r>
                <a:rPr lang="zh-CN" altLang="en-US" sz="3600" dirty="0">
                  <a:solidFill>
                    <a:schemeClr val="bg1"/>
                  </a:solidFill>
                  <a:latin typeface="+mn-ea"/>
                </a:rPr>
                <a:t>背景知识介绍</a:t>
              </a:r>
              <a:endParaRPr lang="en-US" altLang="zh-CN" sz="3600" dirty="0">
                <a:solidFill>
                  <a:schemeClr val="bg1"/>
                </a:solidFill>
                <a:latin typeface="+mn-ea"/>
                <a:cs typeface="SimHei" charset="-122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2F79A751-5E50-454F-A06B-53B946C2A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125" y="2550693"/>
            <a:ext cx="10953455" cy="797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087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DC501863-BE68-4C7B-9EA6-BDBE7ACA7D18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04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+mn-ea"/>
                </a:rPr>
                <a:t>Canvas </a:t>
              </a:r>
              <a:r>
                <a:rPr lang="en-US" altLang="zh-CN" sz="3600" dirty="0" err="1">
                  <a:solidFill>
                    <a:schemeClr val="bg1"/>
                  </a:solidFill>
                  <a:latin typeface="+mn-ea"/>
                </a:rPr>
                <a:t>ImageData</a:t>
              </a:r>
              <a:r>
                <a:rPr lang="en-US" altLang="zh-CN" sz="3600" dirty="0">
                  <a:solidFill>
                    <a:schemeClr val="bg1"/>
                  </a:solidFill>
                  <a:latin typeface="+mn-ea"/>
                </a:rPr>
                <a:t> UAF</a:t>
              </a:r>
              <a:r>
                <a:rPr lang="zh-CN" altLang="en-US" sz="3600" dirty="0">
                  <a:solidFill>
                    <a:schemeClr val="bg1"/>
                  </a:solidFill>
                  <a:latin typeface="+mn-ea"/>
                </a:rPr>
                <a:t>漏洞分析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n-ea"/>
                </a:rPr>
                <a:t>及利用：</a:t>
              </a:r>
              <a:r>
                <a:rPr lang="zh-CN" altLang="en-US" sz="3600" dirty="0">
                  <a:solidFill>
                    <a:schemeClr val="bg1"/>
                  </a:solidFill>
                  <a:latin typeface="+mn-ea"/>
                </a:rPr>
                <a:t>背景知识介绍</a:t>
              </a:r>
              <a:endParaRPr lang="en-US" altLang="zh-CN" sz="3600" dirty="0">
                <a:solidFill>
                  <a:schemeClr val="bg1"/>
                </a:solidFill>
                <a:latin typeface="+mn-ea"/>
                <a:cs typeface="SimHei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28C78A85-EF8D-404A-A8CA-01262DECD9D3}"/>
              </a:ext>
            </a:extLst>
          </p:cNvPr>
          <p:cNvSpPr txBox="1"/>
          <p:nvPr/>
        </p:nvSpPr>
        <p:spPr>
          <a:xfrm>
            <a:off x="1078125" y="2550693"/>
            <a:ext cx="6448424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ImageData</a:t>
            </a:r>
            <a:r>
              <a:rPr lang="zh-CN" altLang="en-US" dirty="0">
                <a:solidFill>
                  <a:schemeClr val="bg1"/>
                </a:solidFill>
              </a:rPr>
              <a:t>对象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081346B-F64F-4BE4-B635-9494087D3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126" y="3013022"/>
            <a:ext cx="5486448" cy="105539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81AB5A6-8398-4783-8B14-627C85C499EA}"/>
              </a:ext>
            </a:extLst>
          </p:cNvPr>
          <p:cNvSpPr txBox="1"/>
          <p:nvPr/>
        </p:nvSpPr>
        <p:spPr>
          <a:xfrm>
            <a:off x="1015786" y="4145345"/>
            <a:ext cx="6448424" cy="66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构造函数</a:t>
            </a:r>
            <a:r>
              <a:rPr lang="en-US" altLang="zh-CN" dirty="0" err="1">
                <a:solidFill>
                  <a:schemeClr val="bg1"/>
                </a:solidFill>
              </a:rPr>
              <a:t>ImageData</a:t>
            </a:r>
            <a:r>
              <a:rPr lang="en-US" altLang="zh-CN" dirty="0">
                <a:solidFill>
                  <a:schemeClr val="bg1"/>
                </a:solidFill>
              </a:rPr>
              <a:t>()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E9FCB48-957D-45A3-B6D0-33A4E4C14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126" y="4704847"/>
            <a:ext cx="5486449" cy="100042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EB11B35-D5BF-426E-859B-48B9824359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2648" y="2987141"/>
            <a:ext cx="5508932" cy="329200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544C6CF-877C-411B-81D3-8F44408225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8124" y="6407873"/>
            <a:ext cx="5486451" cy="112327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363A2D8-4F71-4E1E-9908-5C26B0CE0F9C}"/>
              </a:ext>
            </a:extLst>
          </p:cNvPr>
          <p:cNvSpPr txBox="1"/>
          <p:nvPr/>
        </p:nvSpPr>
        <p:spPr>
          <a:xfrm>
            <a:off x="1015786" y="5832943"/>
            <a:ext cx="6448424" cy="43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Uint8ClampedArray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4940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DC501863-BE68-4C7B-9EA6-BDBE7ACA7D18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04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+mj-ea"/>
                </a:rPr>
                <a:t>Canvas </a:t>
              </a:r>
              <a:r>
                <a:rPr lang="en-US" altLang="zh-CN" sz="3600" dirty="0" err="1">
                  <a:solidFill>
                    <a:schemeClr val="bg1"/>
                  </a:solidFill>
                  <a:latin typeface="+mj-ea"/>
                </a:rPr>
                <a:t>ImageData</a:t>
              </a:r>
              <a:r>
                <a:rPr lang="en-US" altLang="zh-CN" sz="3600" dirty="0">
                  <a:solidFill>
                    <a:schemeClr val="bg1"/>
                  </a:solidFill>
                  <a:latin typeface="+mj-ea"/>
                </a:rPr>
                <a:t> UAF</a:t>
              </a:r>
              <a:r>
                <a:rPr lang="zh-CN" altLang="en-US" sz="3600" dirty="0">
                  <a:solidFill>
                    <a:schemeClr val="bg1"/>
                  </a:solidFill>
                  <a:latin typeface="+mj-ea"/>
                </a:rPr>
                <a:t>漏洞分析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及利用：漏洞</a:t>
              </a:r>
              <a:r>
                <a:rPr lang="zh-CN" altLang="en-US" sz="3600" dirty="0">
                  <a:solidFill>
                    <a:schemeClr val="bg1"/>
                  </a:solidFill>
                  <a:latin typeface="+mj-ea"/>
                </a:rPr>
                <a:t>分析</a:t>
              </a:r>
              <a:endParaRPr lang="en-US" altLang="zh-CN" sz="3600" dirty="0">
                <a:solidFill>
                  <a:schemeClr val="bg1"/>
                </a:solidFill>
                <a:latin typeface="+mj-ea"/>
                <a:cs typeface="SimHei" charset="-122"/>
              </a:endParaRPr>
            </a:p>
          </p:txBody>
        </p:sp>
      </p:grp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D7F674BC-913A-4C26-9504-C2CE819EB039}"/>
              </a:ext>
            </a:extLst>
          </p:cNvPr>
          <p:cNvSpPr/>
          <p:nvPr/>
        </p:nvSpPr>
        <p:spPr>
          <a:xfrm>
            <a:off x="970468" y="2812054"/>
            <a:ext cx="3633580" cy="889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err="1">
                <a:solidFill>
                  <a:schemeClr val="tx1"/>
                </a:solidFill>
                <a:latin typeface="+mn-ea"/>
              </a:rPr>
              <a:t>ImageData</a:t>
            </a: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(</a:t>
            </a:r>
            <a:r>
              <a:rPr lang="en-US" altLang="zh-CN" sz="2400" dirty="0">
                <a:solidFill>
                  <a:schemeClr val="tx1"/>
                </a:solidFill>
              </a:rPr>
              <a:t>Uint8ClampedArray</a:t>
            </a: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)</a:t>
            </a:r>
            <a:endParaRPr lang="zh-CN" altLang="en-US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0FDDAD7E-C945-41B9-83AC-5FB796AA8C75}"/>
              </a:ext>
            </a:extLst>
          </p:cNvPr>
          <p:cNvCxnSpPr>
            <a:cxnSpLocks/>
            <a:stCxn id="7" idx="2"/>
            <a:endCxn id="12" idx="0"/>
          </p:cNvCxnSpPr>
          <p:nvPr/>
        </p:nvCxnSpPr>
        <p:spPr>
          <a:xfrm>
            <a:off x="2787258" y="3701054"/>
            <a:ext cx="0" cy="8133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69A73ABA-23B9-4022-8052-3CD17A937DDF}"/>
              </a:ext>
            </a:extLst>
          </p:cNvPr>
          <p:cNvSpPr/>
          <p:nvPr/>
        </p:nvSpPr>
        <p:spPr>
          <a:xfrm>
            <a:off x="970468" y="4514417"/>
            <a:ext cx="3633580" cy="889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InitializeFromUint8ClampedArray</a:t>
            </a:r>
            <a:endParaRPr lang="zh-CN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FF7384A7-53AF-475B-B987-7BD1ACFD57F4}"/>
              </a:ext>
            </a:extLst>
          </p:cNvPr>
          <p:cNvSpPr/>
          <p:nvPr/>
        </p:nvSpPr>
        <p:spPr>
          <a:xfrm>
            <a:off x="5161107" y="4514417"/>
            <a:ext cx="3633580" cy="889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Uint8ClampedArray.buffer</a:t>
            </a:r>
            <a:endParaRPr lang="zh-CN" altLang="en-US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C38F1B7-7B10-4221-BA3D-2A71E448A21B}"/>
              </a:ext>
            </a:extLst>
          </p:cNvPr>
          <p:cNvCxnSpPr>
            <a:cxnSpLocks/>
            <a:stCxn id="12" idx="3"/>
            <a:endCxn id="16" idx="1"/>
          </p:cNvCxnSpPr>
          <p:nvPr/>
        </p:nvCxnSpPr>
        <p:spPr>
          <a:xfrm>
            <a:off x="4604048" y="4958917"/>
            <a:ext cx="55705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95214D95-AE0D-4693-B4B4-F50264319F8F}"/>
              </a:ext>
            </a:extLst>
          </p:cNvPr>
          <p:cNvSpPr/>
          <p:nvPr/>
        </p:nvSpPr>
        <p:spPr>
          <a:xfrm>
            <a:off x="5161107" y="2812054"/>
            <a:ext cx="3633580" cy="889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err="1">
                <a:solidFill>
                  <a:schemeClr val="tx1"/>
                </a:solidFill>
              </a:rPr>
              <a:t>CanvasImageData</a:t>
            </a:r>
            <a:r>
              <a:rPr lang="zh-CN" altLang="en-US" sz="2400" dirty="0">
                <a:solidFill>
                  <a:schemeClr val="tx1"/>
                </a:solidFill>
              </a:rPr>
              <a:t>对象</a:t>
            </a:r>
            <a:endParaRPr lang="zh-CN" altLang="en-US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F47BE225-5328-4BFE-999C-81701B239494}"/>
              </a:ext>
            </a:extLst>
          </p:cNvPr>
          <p:cNvCxnSpPr>
            <a:cxnSpLocks/>
            <a:stCxn id="7" idx="3"/>
            <a:endCxn id="21" idx="1"/>
          </p:cNvCxnSpPr>
          <p:nvPr/>
        </p:nvCxnSpPr>
        <p:spPr>
          <a:xfrm>
            <a:off x="4604048" y="3256554"/>
            <a:ext cx="55705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522D7C31-7559-4637-9EE6-92A322BAE4CD}"/>
              </a:ext>
            </a:extLst>
          </p:cNvPr>
          <p:cNvCxnSpPr>
            <a:cxnSpLocks/>
            <a:stCxn id="21" idx="2"/>
            <a:endCxn id="16" idx="0"/>
          </p:cNvCxnSpPr>
          <p:nvPr/>
        </p:nvCxnSpPr>
        <p:spPr>
          <a:xfrm>
            <a:off x="6977897" y="3701054"/>
            <a:ext cx="0" cy="8133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87EDE6F6-0C35-406A-99B5-DA4A37C69EB2}"/>
              </a:ext>
            </a:extLst>
          </p:cNvPr>
          <p:cNvSpPr/>
          <p:nvPr/>
        </p:nvSpPr>
        <p:spPr>
          <a:xfrm>
            <a:off x="970468" y="6216779"/>
            <a:ext cx="3633580" cy="889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err="1">
                <a:solidFill>
                  <a:schemeClr val="tx1"/>
                </a:solidFill>
              </a:rPr>
              <a:t>Free&amp;GC&amp;AllocateObject</a:t>
            </a:r>
            <a:endParaRPr lang="zh-CN" altLang="en-US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4" name="连接符: 肘形 33">
            <a:extLst>
              <a:ext uri="{FF2B5EF4-FFF2-40B4-BE49-F238E27FC236}">
                <a16:creationId xmlns:a16="http://schemas.microsoft.com/office/drawing/2014/main" id="{BF6732EF-0710-4F27-B353-224731E31998}"/>
              </a:ext>
            </a:extLst>
          </p:cNvPr>
          <p:cNvCxnSpPr>
            <a:cxnSpLocks/>
            <a:stCxn id="32" idx="3"/>
            <a:endCxn id="16" idx="3"/>
          </p:cNvCxnSpPr>
          <p:nvPr/>
        </p:nvCxnSpPr>
        <p:spPr>
          <a:xfrm flipV="1">
            <a:off x="4604048" y="4958917"/>
            <a:ext cx="4190639" cy="1702362"/>
          </a:xfrm>
          <a:prstGeom prst="bentConnector3">
            <a:avLst>
              <a:gd name="adj1" fmla="val 105455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8A5EA6B9-B647-43AE-861A-A414B91F581D}"/>
              </a:ext>
            </a:extLst>
          </p:cNvPr>
          <p:cNvSpPr/>
          <p:nvPr/>
        </p:nvSpPr>
        <p:spPr>
          <a:xfrm>
            <a:off x="5161107" y="4514417"/>
            <a:ext cx="3633580" cy="889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占位对象</a:t>
            </a:r>
            <a:endParaRPr lang="zh-CN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C03D5545-FC69-45FA-81F3-A38DF9345E62}"/>
              </a:ext>
            </a:extLst>
          </p:cNvPr>
          <p:cNvSpPr/>
          <p:nvPr/>
        </p:nvSpPr>
        <p:spPr>
          <a:xfrm>
            <a:off x="970468" y="8003570"/>
            <a:ext cx="3633580" cy="889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相关读取函数</a:t>
            </a:r>
            <a:endParaRPr lang="zh-CN" altLang="en-US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42" name="连接符: 肘形 41">
            <a:extLst>
              <a:ext uri="{FF2B5EF4-FFF2-40B4-BE49-F238E27FC236}">
                <a16:creationId xmlns:a16="http://schemas.microsoft.com/office/drawing/2014/main" id="{1569CF1D-2334-4237-ABB4-F08260E1FA94}"/>
              </a:ext>
            </a:extLst>
          </p:cNvPr>
          <p:cNvCxnSpPr>
            <a:stCxn id="40" idx="3"/>
            <a:endCxn id="21" idx="3"/>
          </p:cNvCxnSpPr>
          <p:nvPr/>
        </p:nvCxnSpPr>
        <p:spPr>
          <a:xfrm flipV="1">
            <a:off x="4604048" y="3256554"/>
            <a:ext cx="4190639" cy="5191516"/>
          </a:xfrm>
          <a:prstGeom prst="bentConnector3">
            <a:avLst>
              <a:gd name="adj1" fmla="val 128487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E22A83A0-337F-458C-9948-7D35C086866C}"/>
              </a:ext>
            </a:extLst>
          </p:cNvPr>
          <p:cNvSpPr txBox="1"/>
          <p:nvPr/>
        </p:nvSpPr>
        <p:spPr>
          <a:xfrm>
            <a:off x="4139515" y="2291178"/>
            <a:ext cx="1513419" cy="43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构造函数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218226B-17BA-41EA-9578-4075222DBE86}"/>
              </a:ext>
            </a:extLst>
          </p:cNvPr>
          <p:cNvSpPr txBox="1"/>
          <p:nvPr/>
        </p:nvSpPr>
        <p:spPr>
          <a:xfrm>
            <a:off x="1078126" y="3904929"/>
            <a:ext cx="1833312" cy="43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子函数调用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CB6B4EE-E7A0-40C8-A8EA-DAF3981CBE55}"/>
              </a:ext>
            </a:extLst>
          </p:cNvPr>
          <p:cNvSpPr txBox="1"/>
          <p:nvPr/>
        </p:nvSpPr>
        <p:spPr>
          <a:xfrm>
            <a:off x="1078126" y="5662932"/>
            <a:ext cx="1833312" cy="43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后续</a:t>
            </a:r>
            <a:r>
              <a:rPr lang="en-US" altLang="zh-CN" dirty="0">
                <a:solidFill>
                  <a:schemeClr val="bg1"/>
                </a:solidFill>
              </a:rPr>
              <a:t>JS</a:t>
            </a:r>
            <a:r>
              <a:rPr lang="zh-CN" altLang="en-US" dirty="0">
                <a:solidFill>
                  <a:schemeClr val="bg1"/>
                </a:solidFill>
              </a:rPr>
              <a:t>函数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C3A0BCE-D69F-49FB-BB9A-C1E2FC2D2E00}"/>
              </a:ext>
            </a:extLst>
          </p:cNvPr>
          <p:cNvSpPr txBox="1"/>
          <p:nvPr/>
        </p:nvSpPr>
        <p:spPr>
          <a:xfrm>
            <a:off x="1007775" y="7365294"/>
            <a:ext cx="1833312" cy="43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Canvas API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0A0B67E-BE04-4ED6-B126-6E571FC921A1}"/>
              </a:ext>
            </a:extLst>
          </p:cNvPr>
          <p:cNvSpPr txBox="1"/>
          <p:nvPr/>
        </p:nvSpPr>
        <p:spPr>
          <a:xfrm>
            <a:off x="4236190" y="3945618"/>
            <a:ext cx="1833312" cy="43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缓存指针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FDCDEE4-4FE6-44C6-B381-A7C803C00AC5}"/>
              </a:ext>
            </a:extLst>
          </p:cNvPr>
          <p:cNvSpPr txBox="1"/>
          <p:nvPr/>
        </p:nvSpPr>
        <p:spPr>
          <a:xfrm>
            <a:off x="6044720" y="6031609"/>
            <a:ext cx="1833312" cy="43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释放并占位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CB7C71B-2529-4F68-9267-7AAB41DB2EDA}"/>
              </a:ext>
            </a:extLst>
          </p:cNvPr>
          <p:cNvSpPr txBox="1"/>
          <p:nvPr/>
        </p:nvSpPr>
        <p:spPr>
          <a:xfrm>
            <a:off x="5359819" y="7899370"/>
            <a:ext cx="4541974" cy="43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将</a:t>
            </a:r>
            <a:r>
              <a:rPr lang="en-US" altLang="zh-CN" dirty="0" err="1">
                <a:solidFill>
                  <a:schemeClr val="bg1"/>
                </a:solidFill>
              </a:rPr>
              <a:t>ImageData</a:t>
            </a:r>
            <a:r>
              <a:rPr lang="zh-CN" altLang="en-US" dirty="0">
                <a:solidFill>
                  <a:schemeClr val="bg1"/>
                </a:solidFill>
              </a:rPr>
              <a:t>对象写入</a:t>
            </a:r>
            <a:r>
              <a:rPr lang="en-US" altLang="zh-CN" dirty="0">
                <a:solidFill>
                  <a:schemeClr val="bg1"/>
                </a:solidFill>
              </a:rPr>
              <a:t>Canvas</a:t>
            </a:r>
            <a:r>
              <a:rPr lang="zh-CN" altLang="en-US" dirty="0">
                <a:solidFill>
                  <a:schemeClr val="bg1"/>
                </a:solidFill>
              </a:rPr>
              <a:t>再读出</a:t>
            </a:r>
          </a:p>
        </p:txBody>
      </p:sp>
    </p:spTree>
    <p:extLst>
      <p:ext uri="{BB962C8B-B14F-4D97-AF65-F5344CB8AC3E}">
        <p14:creationId xmlns:p14="http://schemas.microsoft.com/office/powerpoint/2010/main" val="354796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6" grpId="0" animBg="1"/>
      <p:bldP spid="16" grpId="1" animBg="1"/>
      <p:bldP spid="21" grpId="0" animBg="1"/>
      <p:bldP spid="32" grpId="0" animBg="1"/>
      <p:bldP spid="39" grpId="0" animBg="1"/>
      <p:bldP spid="40" grpId="0" animBg="1"/>
      <p:bldP spid="2" grpId="0"/>
      <p:bldP spid="20" grpId="0"/>
      <p:bldP spid="23" grpId="0"/>
      <p:bldP spid="24" grpId="0"/>
      <p:bldP spid="25" grpId="0"/>
      <p:bldP spid="26" grpId="0"/>
      <p:bldP spid="2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DC501863-BE68-4C7B-9EA6-BDBE7ACA7D18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04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+mn-ea"/>
                </a:rPr>
                <a:t>Canvas </a:t>
              </a:r>
              <a:r>
                <a:rPr lang="en-US" altLang="zh-CN" sz="3600" dirty="0" err="1">
                  <a:solidFill>
                    <a:schemeClr val="bg1"/>
                  </a:solidFill>
                  <a:latin typeface="+mn-ea"/>
                </a:rPr>
                <a:t>ImageData</a:t>
              </a:r>
              <a:r>
                <a:rPr lang="en-US" altLang="zh-CN" sz="3600" dirty="0">
                  <a:solidFill>
                    <a:schemeClr val="bg1"/>
                  </a:solidFill>
                  <a:latin typeface="+mn-ea"/>
                </a:rPr>
                <a:t> UAF</a:t>
              </a:r>
              <a:r>
                <a:rPr lang="zh-CN" altLang="en-US" sz="3600" dirty="0">
                  <a:solidFill>
                    <a:schemeClr val="bg1"/>
                  </a:solidFill>
                  <a:latin typeface="+mn-ea"/>
                </a:rPr>
                <a:t>漏洞分析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n-ea"/>
                </a:rPr>
                <a:t>及利用：</a:t>
              </a:r>
              <a:r>
                <a:rPr lang="zh-CN" altLang="en-US" sz="3600" dirty="0">
                  <a:solidFill>
                    <a:schemeClr val="bg1"/>
                  </a:solidFill>
                  <a:latin typeface="+mn-ea"/>
                </a:rPr>
                <a:t>背景知识介绍</a:t>
              </a:r>
              <a:endParaRPr lang="en-US" altLang="zh-CN" sz="3600" dirty="0">
                <a:solidFill>
                  <a:schemeClr val="bg1"/>
                </a:solidFill>
                <a:latin typeface="+mn-ea"/>
                <a:cs typeface="SimHei" charset="-122"/>
              </a:endParaRP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BC9F3990-182F-46B9-89EB-D9CF5C999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665" y="3569056"/>
            <a:ext cx="6077432" cy="201057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5B7E942-E89C-42D6-8747-09639D10A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665" y="5572311"/>
            <a:ext cx="6106411" cy="91140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250934F-E8D6-48C2-8FA4-E614B97ABE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909" y="6478551"/>
            <a:ext cx="6077432" cy="349890"/>
          </a:xfrm>
          <a:prstGeom prst="rect">
            <a:avLst/>
          </a:prstGeom>
        </p:spPr>
      </p:pic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F16FDCC2-FAE5-49C7-9326-E3E7CBF19756}"/>
              </a:ext>
            </a:extLst>
          </p:cNvPr>
          <p:cNvCxnSpPr>
            <a:cxnSpLocks/>
            <a:stCxn id="24" idx="3"/>
            <a:endCxn id="26" idx="2"/>
          </p:cNvCxnSpPr>
          <p:nvPr/>
        </p:nvCxnSpPr>
        <p:spPr>
          <a:xfrm flipV="1">
            <a:off x="7202829" y="4217988"/>
            <a:ext cx="2403509" cy="35269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0D1BC25B-5696-4B68-939C-5AB6ACA307A6}"/>
              </a:ext>
            </a:extLst>
          </p:cNvPr>
          <p:cNvSpPr/>
          <p:nvPr/>
        </p:nvSpPr>
        <p:spPr>
          <a:xfrm flipV="1">
            <a:off x="5050649" y="4489095"/>
            <a:ext cx="2152180" cy="16317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22D7CAF-23E7-4C65-8023-33C4AB1ED9D4}"/>
              </a:ext>
            </a:extLst>
          </p:cNvPr>
          <p:cNvSpPr txBox="1"/>
          <p:nvPr/>
        </p:nvSpPr>
        <p:spPr>
          <a:xfrm>
            <a:off x="7463092" y="3694768"/>
            <a:ext cx="4286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Uint8ClampedArray</a:t>
            </a:r>
            <a:r>
              <a:rPr lang="zh-CN" altLang="en-US" sz="2800" dirty="0">
                <a:solidFill>
                  <a:schemeClr val="bg1"/>
                </a:solidFill>
              </a:rPr>
              <a:t>对象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1C158900-9AAA-4954-8AF7-09903CD8E6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8125" y="6836109"/>
            <a:ext cx="6077432" cy="1985243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4A0B393A-76FB-4601-A3B2-CE9C4DDA1D45}"/>
              </a:ext>
            </a:extLst>
          </p:cNvPr>
          <p:cNvSpPr txBox="1"/>
          <p:nvPr/>
        </p:nvSpPr>
        <p:spPr>
          <a:xfrm>
            <a:off x="1078125" y="8916151"/>
            <a:ext cx="2696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chemeClr val="bg1"/>
                </a:solidFill>
              </a:rPr>
              <a:t>ArrayBuffer</a:t>
            </a:r>
            <a:r>
              <a:rPr lang="zh-CN" altLang="en-US" sz="2800" dirty="0">
                <a:solidFill>
                  <a:schemeClr val="bg1"/>
                </a:solidFill>
              </a:rPr>
              <a:t>对象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9F5C0CC-1433-46BE-83BB-0CA2300E78D7}"/>
              </a:ext>
            </a:extLst>
          </p:cNvPr>
          <p:cNvSpPr/>
          <p:nvPr/>
        </p:nvSpPr>
        <p:spPr>
          <a:xfrm flipV="1">
            <a:off x="5003377" y="7559722"/>
            <a:ext cx="2152180" cy="17495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C250C25-B363-4626-A3B9-736E9E6259B1}"/>
              </a:ext>
            </a:extLst>
          </p:cNvPr>
          <p:cNvSpPr/>
          <p:nvPr/>
        </p:nvSpPr>
        <p:spPr>
          <a:xfrm flipV="1">
            <a:off x="2787258" y="4669981"/>
            <a:ext cx="2152180" cy="17495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5F898B8-9A2B-4F88-9147-84F0DB3869F4}"/>
              </a:ext>
            </a:extLst>
          </p:cNvPr>
          <p:cNvSpPr txBox="1"/>
          <p:nvPr/>
        </p:nvSpPr>
        <p:spPr>
          <a:xfrm>
            <a:off x="7712690" y="8357336"/>
            <a:ext cx="416389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chemeClr val="bg1"/>
                </a:solidFill>
                <a:latin typeface="+mn-ea"/>
              </a:rPr>
              <a:t>ImageData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对象包含有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Uint8ClampedArray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对象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buffer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的指针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9F4B40A5-B7C1-4DC8-9485-858F40BA6F67}"/>
              </a:ext>
            </a:extLst>
          </p:cNvPr>
          <p:cNvSpPr/>
          <p:nvPr/>
        </p:nvSpPr>
        <p:spPr>
          <a:xfrm flipV="1">
            <a:off x="1078125" y="6661149"/>
            <a:ext cx="4779750" cy="16729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9" name="连接符: 肘形 48">
            <a:extLst>
              <a:ext uri="{FF2B5EF4-FFF2-40B4-BE49-F238E27FC236}">
                <a16:creationId xmlns:a16="http://schemas.microsoft.com/office/drawing/2014/main" id="{90BCDC78-F0BB-47A1-95FD-077B8511720D}"/>
              </a:ext>
            </a:extLst>
          </p:cNvPr>
          <p:cNvCxnSpPr>
            <a:stCxn id="24" idx="1"/>
            <a:endCxn id="47" idx="1"/>
          </p:cNvCxnSpPr>
          <p:nvPr/>
        </p:nvCxnSpPr>
        <p:spPr>
          <a:xfrm rot="10800000" flipV="1">
            <a:off x="1078125" y="4570684"/>
            <a:ext cx="3972524" cy="2174110"/>
          </a:xfrm>
          <a:prstGeom prst="bentConnector3">
            <a:avLst>
              <a:gd name="adj1" fmla="val 10575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连接符: 肘形 50">
            <a:extLst>
              <a:ext uri="{FF2B5EF4-FFF2-40B4-BE49-F238E27FC236}">
                <a16:creationId xmlns:a16="http://schemas.microsoft.com/office/drawing/2014/main" id="{E2A8DDBB-CF51-4938-8001-367F5BBB2FD1}"/>
              </a:ext>
            </a:extLst>
          </p:cNvPr>
          <p:cNvCxnSpPr>
            <a:cxnSpLocks/>
            <a:stCxn id="31" idx="3"/>
            <a:endCxn id="54" idx="2"/>
          </p:cNvCxnSpPr>
          <p:nvPr/>
        </p:nvCxnSpPr>
        <p:spPr>
          <a:xfrm>
            <a:off x="4939438" y="4757460"/>
            <a:ext cx="1140029" cy="1541163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连接符: 肘形 52">
            <a:extLst>
              <a:ext uri="{FF2B5EF4-FFF2-40B4-BE49-F238E27FC236}">
                <a16:creationId xmlns:a16="http://schemas.microsoft.com/office/drawing/2014/main" id="{3CDC0E96-CE6A-4B4C-A3AB-EDCC5E456EDC}"/>
              </a:ext>
            </a:extLst>
          </p:cNvPr>
          <p:cNvCxnSpPr>
            <a:stCxn id="29" idx="3"/>
            <a:endCxn id="32" idx="1"/>
          </p:cNvCxnSpPr>
          <p:nvPr/>
        </p:nvCxnSpPr>
        <p:spPr>
          <a:xfrm>
            <a:off x="7155557" y="7647201"/>
            <a:ext cx="557133" cy="1402633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F3DD42FC-A33B-42D0-9751-D55D90A55008}"/>
              </a:ext>
            </a:extLst>
          </p:cNvPr>
          <p:cNvSpPr/>
          <p:nvPr/>
        </p:nvSpPr>
        <p:spPr>
          <a:xfrm flipV="1">
            <a:off x="5003377" y="6298623"/>
            <a:ext cx="2152180" cy="17495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7" name="连接符: 肘形 56">
            <a:extLst>
              <a:ext uri="{FF2B5EF4-FFF2-40B4-BE49-F238E27FC236}">
                <a16:creationId xmlns:a16="http://schemas.microsoft.com/office/drawing/2014/main" id="{34C0938E-8E64-47E3-8970-424701B2AF79}"/>
              </a:ext>
            </a:extLst>
          </p:cNvPr>
          <p:cNvCxnSpPr>
            <a:stCxn id="54" idx="0"/>
            <a:endCxn id="29" idx="2"/>
          </p:cNvCxnSpPr>
          <p:nvPr/>
        </p:nvCxnSpPr>
        <p:spPr>
          <a:xfrm rot="5400000">
            <a:off x="5536397" y="7016652"/>
            <a:ext cx="1086140" cy="12700"/>
          </a:xfrm>
          <a:prstGeom prst="bentConnector3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8563C428-8D8D-41F1-B77B-A0943734489A}"/>
              </a:ext>
            </a:extLst>
          </p:cNvPr>
          <p:cNvSpPr txBox="1"/>
          <p:nvPr/>
        </p:nvSpPr>
        <p:spPr>
          <a:xfrm>
            <a:off x="1072404" y="2581809"/>
            <a:ext cx="9176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  <a:latin typeface="+mn-ea"/>
              </a:rPr>
              <a:t>ImageData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结构分析</a:t>
            </a:r>
          </a:p>
        </p:txBody>
      </p:sp>
    </p:spTree>
    <p:extLst>
      <p:ext uri="{BB962C8B-B14F-4D97-AF65-F5344CB8AC3E}">
        <p14:creationId xmlns:p14="http://schemas.microsoft.com/office/powerpoint/2010/main" val="28936275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DC501863-BE68-4C7B-9EA6-BDBE7ACA7D18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04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+mj-ea"/>
                </a:rPr>
                <a:t>Canvas </a:t>
              </a:r>
              <a:r>
                <a:rPr lang="en-US" altLang="zh-CN" sz="3600" dirty="0" err="1">
                  <a:solidFill>
                    <a:schemeClr val="bg1"/>
                  </a:solidFill>
                  <a:latin typeface="+mj-ea"/>
                </a:rPr>
                <a:t>ImageData</a:t>
              </a:r>
              <a:r>
                <a:rPr lang="en-US" altLang="zh-CN" sz="3600" dirty="0">
                  <a:solidFill>
                    <a:schemeClr val="bg1"/>
                  </a:solidFill>
                  <a:latin typeface="+mj-ea"/>
                </a:rPr>
                <a:t> UAF</a:t>
              </a:r>
              <a:r>
                <a:rPr lang="zh-CN" altLang="en-US" sz="3600" dirty="0">
                  <a:solidFill>
                    <a:schemeClr val="bg1"/>
                  </a:solidFill>
                  <a:latin typeface="+mj-ea"/>
                </a:rPr>
                <a:t>漏洞分析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及利用：</a:t>
              </a:r>
              <a:r>
                <a:rPr lang="zh-CN" altLang="en-US" sz="3600" dirty="0">
                  <a:solidFill>
                    <a:schemeClr val="bg1"/>
                  </a:solidFill>
                  <a:latin typeface="+mj-ea"/>
                </a:rPr>
                <a:t>补丁分析</a:t>
              </a:r>
              <a:endParaRPr lang="en-US" altLang="zh-CN" sz="3600" dirty="0">
                <a:solidFill>
                  <a:schemeClr val="bg1"/>
                </a:solidFill>
                <a:latin typeface="+mj-ea"/>
                <a:cs typeface="SimHei" charset="-122"/>
              </a:endParaRPr>
            </a:p>
          </p:txBody>
        </p: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8563C428-8D8D-41F1-B77B-A0943734489A}"/>
              </a:ext>
            </a:extLst>
          </p:cNvPr>
          <p:cNvSpPr txBox="1"/>
          <p:nvPr/>
        </p:nvSpPr>
        <p:spPr>
          <a:xfrm>
            <a:off x="1072404" y="2581809"/>
            <a:ext cx="9176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通过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</a:rPr>
              <a:t>bindiff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的补丁对比，可以发现补丁删去函数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</a:rPr>
              <a:t>CCanvasImageData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::InitializeFromUint8ClampedArray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2406755C-04FD-41B1-8346-C57615B50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126" y="3659548"/>
            <a:ext cx="10949708" cy="174033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3EC0ADF-5A95-4085-9EA8-331E5FB6D27F}"/>
              </a:ext>
            </a:extLst>
          </p:cNvPr>
          <p:cNvSpPr/>
          <p:nvPr/>
        </p:nvSpPr>
        <p:spPr>
          <a:xfrm>
            <a:off x="1072404" y="5654942"/>
            <a:ext cx="109591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  <a:latin typeface="+mn-ea"/>
              </a:rPr>
              <a:t>ImageData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对象构造函数调用顺序如下</a:t>
            </a:r>
            <a:endParaRPr lang="en-US" altLang="zh-CN" sz="2400" dirty="0">
              <a:solidFill>
                <a:schemeClr val="bg1"/>
              </a:solidFill>
              <a:latin typeface="+mn-ea"/>
            </a:endParaRPr>
          </a:p>
          <a:p>
            <a:endParaRPr lang="en-US" altLang="zh-CN" sz="2400" dirty="0">
              <a:solidFill>
                <a:schemeClr val="bg1"/>
              </a:solidFill>
              <a:latin typeface="+mn-ea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补丁前，通过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Uint8ClampedArray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作为输入参数构建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</a:rPr>
              <a:t>ImageData</a:t>
            </a:r>
            <a:endParaRPr lang="en-US" altLang="zh-CN" sz="2400" dirty="0">
              <a:solidFill>
                <a:schemeClr val="bg1"/>
              </a:solidFill>
              <a:latin typeface="+mn-ea"/>
            </a:endParaRPr>
          </a:p>
          <a:p>
            <a:endParaRPr lang="en-US" altLang="zh-CN" sz="2400" dirty="0">
              <a:solidFill>
                <a:schemeClr val="bg1"/>
              </a:solidFill>
              <a:latin typeface="+mn-ea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函数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</a:rPr>
              <a:t>CFastDOM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::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</a:rPr>
              <a:t>CImageData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::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</a:rPr>
              <a:t>DefaultEntryPoint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 -&gt; 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函数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</a:rPr>
              <a:t>CCanvasImageData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::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</a:rPr>
              <a:t>Var_type_constructor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  -&gt;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函数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</a:rPr>
              <a:t>CCanvasImageData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::InitializeFromUint8ClampedArray</a:t>
            </a:r>
          </a:p>
        </p:txBody>
      </p:sp>
    </p:spTree>
    <p:extLst>
      <p:ext uri="{BB962C8B-B14F-4D97-AF65-F5344CB8AC3E}">
        <p14:creationId xmlns:p14="http://schemas.microsoft.com/office/powerpoint/2010/main" val="19264521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DC501863-BE68-4C7B-9EA6-BDBE7ACA7D18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04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+mj-ea"/>
                </a:rPr>
                <a:t>Canvas </a:t>
              </a:r>
              <a:r>
                <a:rPr lang="en-US" altLang="zh-CN" sz="3600" dirty="0" err="1">
                  <a:solidFill>
                    <a:schemeClr val="bg1"/>
                  </a:solidFill>
                  <a:latin typeface="+mj-ea"/>
                </a:rPr>
                <a:t>ImageData</a:t>
              </a:r>
              <a:r>
                <a:rPr lang="en-US" altLang="zh-CN" sz="3600" dirty="0">
                  <a:solidFill>
                    <a:schemeClr val="bg1"/>
                  </a:solidFill>
                  <a:latin typeface="+mj-ea"/>
                </a:rPr>
                <a:t> UAF</a:t>
              </a:r>
              <a:r>
                <a:rPr lang="zh-CN" altLang="en-US" sz="3600" dirty="0">
                  <a:solidFill>
                    <a:schemeClr val="bg1"/>
                  </a:solidFill>
                  <a:latin typeface="+mj-ea"/>
                </a:rPr>
                <a:t>漏洞分析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及利用：</a:t>
              </a:r>
              <a:r>
                <a:rPr lang="zh-CN" altLang="en-US" sz="3600" dirty="0">
                  <a:solidFill>
                    <a:schemeClr val="bg1"/>
                  </a:solidFill>
                  <a:latin typeface="+mj-ea"/>
                </a:rPr>
                <a:t>补丁分析</a:t>
              </a:r>
              <a:endParaRPr lang="en-US" altLang="zh-CN" sz="3600" dirty="0">
                <a:solidFill>
                  <a:schemeClr val="bg1"/>
                </a:solidFill>
                <a:latin typeface="+mj-ea"/>
                <a:cs typeface="SimHei" charset="-122"/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B961E9A5-0021-4B97-B484-F6F075AD5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803" y="3251200"/>
            <a:ext cx="5240146" cy="473331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6CFAA88-21FE-4231-A9EE-732E59021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4949" y="3251199"/>
            <a:ext cx="5525007" cy="473331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34CDBE9-CC70-49E3-9293-0F43BC298CB0}"/>
              </a:ext>
            </a:extLst>
          </p:cNvPr>
          <p:cNvSpPr/>
          <p:nvPr/>
        </p:nvSpPr>
        <p:spPr>
          <a:xfrm>
            <a:off x="1078125" y="2614770"/>
            <a:ext cx="6284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函数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</a:rPr>
              <a:t>CCanvasImageData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::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</a:rPr>
              <a:t>Var_type_constructor</a:t>
            </a:r>
            <a:endParaRPr lang="zh-CN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F7BFA8B-24BB-435C-8088-F9A9CF6DFD8F}"/>
              </a:ext>
            </a:extLst>
          </p:cNvPr>
          <p:cNvSpPr txBox="1"/>
          <p:nvPr/>
        </p:nvSpPr>
        <p:spPr>
          <a:xfrm>
            <a:off x="1114803" y="8086160"/>
            <a:ext cx="4242495" cy="43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补丁前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0E04E75-C73E-4BA5-8AE6-084C5EC623A3}"/>
              </a:ext>
            </a:extLst>
          </p:cNvPr>
          <p:cNvSpPr txBox="1"/>
          <p:nvPr/>
        </p:nvSpPr>
        <p:spPr>
          <a:xfrm>
            <a:off x="6554852" y="8143106"/>
            <a:ext cx="4242495" cy="43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补丁后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B98A608-DA57-4D3E-8E9E-9796B9691A2C}"/>
              </a:ext>
            </a:extLst>
          </p:cNvPr>
          <p:cNvSpPr/>
          <p:nvPr/>
        </p:nvSpPr>
        <p:spPr>
          <a:xfrm flipV="1">
            <a:off x="1677606" y="6483902"/>
            <a:ext cx="4714021" cy="24455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2855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935295"/>
            <a:ext cx="10313668" cy="1024134"/>
            <a:chOff x="383732" y="909324"/>
            <a:chExt cx="12098995" cy="1391150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909324"/>
              <a:ext cx="1629722" cy="1391150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02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909324"/>
              <a:ext cx="10629695" cy="1391150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Edge </a:t>
              </a:r>
              <a:r>
                <a:rPr kumimoji="1" lang="en-US" altLang="zh-CN" sz="3600" dirty="0" err="1">
                  <a:solidFill>
                    <a:schemeClr val="bg1"/>
                  </a:solidFill>
                  <a:latin typeface="+mj-ea"/>
                  <a:ea typeface="+mj-ea"/>
                </a:rPr>
                <a:t>AudioBuffer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 UAF 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  <a:ea typeface="+mj-ea"/>
                </a:rPr>
                <a:t>漏洞分析及利用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:</a:t>
              </a:r>
              <a:r>
                <a:rPr lang="zh-CN" altLang="en-US" sz="3600" dirty="0">
                  <a:solidFill>
                    <a:schemeClr val="bg1"/>
                  </a:solidFill>
                  <a:latin typeface="+mj-ea"/>
                  <a:ea typeface="+mj-ea"/>
                </a:rPr>
                <a:t>背景知识介绍</a:t>
              </a:r>
              <a:endParaRPr kumimoji="1" lang="en-US" altLang="zh-CN" sz="3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11" name="内容占位符 8">
            <a:extLst>
              <a:ext uri="{FF2B5EF4-FFF2-40B4-BE49-F238E27FC236}">
                <a16:creationId xmlns:a16="http://schemas.microsoft.com/office/drawing/2014/main" id="{2EE87A79-B7B6-4B93-9A49-88BF22D73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7868" y="2550693"/>
            <a:ext cx="11133967" cy="7462517"/>
          </a:xfrm>
        </p:spPr>
      </p:pic>
    </p:spTree>
    <p:extLst>
      <p:ext uri="{BB962C8B-B14F-4D97-AF65-F5344CB8AC3E}">
        <p14:creationId xmlns:p14="http://schemas.microsoft.com/office/powerpoint/2010/main" val="37481904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DC501863-BE68-4C7B-9EA6-BDBE7ACA7D18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04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+mj-ea"/>
                </a:rPr>
                <a:t>Canvas </a:t>
              </a:r>
              <a:r>
                <a:rPr lang="en-US" altLang="zh-CN" sz="3600" dirty="0" err="1">
                  <a:solidFill>
                    <a:schemeClr val="bg1"/>
                  </a:solidFill>
                  <a:latin typeface="+mj-ea"/>
                </a:rPr>
                <a:t>ImageData</a:t>
              </a:r>
              <a:r>
                <a:rPr lang="en-US" altLang="zh-CN" sz="3600" dirty="0">
                  <a:solidFill>
                    <a:schemeClr val="bg1"/>
                  </a:solidFill>
                  <a:latin typeface="+mj-ea"/>
                </a:rPr>
                <a:t> UAF</a:t>
              </a:r>
              <a:r>
                <a:rPr lang="zh-CN" altLang="en-US" sz="3600" dirty="0">
                  <a:solidFill>
                    <a:schemeClr val="bg1"/>
                  </a:solidFill>
                  <a:latin typeface="+mj-ea"/>
                </a:rPr>
                <a:t>漏洞分析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及利用：漏洞</a:t>
              </a:r>
              <a:r>
                <a:rPr lang="zh-CN" altLang="en-US" sz="3600" dirty="0">
                  <a:solidFill>
                    <a:schemeClr val="bg1"/>
                  </a:solidFill>
                  <a:latin typeface="+mj-ea"/>
                </a:rPr>
                <a:t>分析</a:t>
              </a:r>
              <a:endParaRPr lang="en-US" altLang="zh-CN" sz="3600" dirty="0">
                <a:solidFill>
                  <a:schemeClr val="bg1"/>
                </a:solidFill>
                <a:latin typeface="+mj-ea"/>
                <a:cs typeface="SimHei" charset="-122"/>
              </a:endParaRP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09906678-4EE1-4C8D-A681-20E1D11A19EA}"/>
              </a:ext>
            </a:extLst>
          </p:cNvPr>
          <p:cNvSpPr txBox="1"/>
          <p:nvPr/>
        </p:nvSpPr>
        <p:spPr>
          <a:xfrm>
            <a:off x="1078125" y="2431025"/>
            <a:ext cx="8954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补丁前，函数</a:t>
            </a:r>
            <a:r>
              <a:rPr lang="en-US" altLang="zh-CN" sz="2800" dirty="0">
                <a:solidFill>
                  <a:schemeClr val="bg1"/>
                </a:solidFill>
              </a:rPr>
              <a:t>InitializeFromUint8ClampedArray</a:t>
            </a:r>
            <a:endParaRPr lang="zh-CN" altLang="en-US" sz="2800" dirty="0">
              <a:solidFill>
                <a:schemeClr val="bg1">
                  <a:lumMod val="85000"/>
                </a:schemeClr>
              </a:solidFill>
              <a:latin typeface="SimHei" charset="-122"/>
              <a:ea typeface="SimHei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514FADB-9D1F-4DEB-8659-A62878A87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126" y="3051207"/>
            <a:ext cx="5628858" cy="2755988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95732636-3046-4B29-9DAB-46D2C5B315F5}"/>
              </a:ext>
            </a:extLst>
          </p:cNvPr>
          <p:cNvSpPr/>
          <p:nvPr/>
        </p:nvSpPr>
        <p:spPr>
          <a:xfrm flipV="1">
            <a:off x="1157612" y="5401872"/>
            <a:ext cx="1395088" cy="12936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C84257A-12C8-4A58-BEC5-D52D05AED1F2}"/>
              </a:ext>
            </a:extLst>
          </p:cNvPr>
          <p:cNvSpPr txBox="1"/>
          <p:nvPr/>
        </p:nvSpPr>
        <p:spPr>
          <a:xfrm>
            <a:off x="6685721" y="4808486"/>
            <a:ext cx="53458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函数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CCanvasImageData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::InitializeFromUint8ClampedArray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将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Unit8ClampArray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的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buffer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指针写入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ImageData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对象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E7C40556-C434-4BAA-ADB0-3249076E9F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1039" y="3009711"/>
            <a:ext cx="5295226" cy="1751804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1D6354AA-A12C-460F-942B-630970AFB594}"/>
              </a:ext>
            </a:extLst>
          </p:cNvPr>
          <p:cNvSpPr/>
          <p:nvPr/>
        </p:nvSpPr>
        <p:spPr>
          <a:xfrm flipV="1">
            <a:off x="8182085" y="3941990"/>
            <a:ext cx="1952515" cy="21988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7242B9DC-E89E-431D-926D-DF57F1DBFABF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V="1">
            <a:off x="2552700" y="4051934"/>
            <a:ext cx="5629385" cy="141462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944E347F-F320-4091-BC12-C45FECD24881}"/>
              </a:ext>
            </a:extLst>
          </p:cNvPr>
          <p:cNvSpPr txBox="1"/>
          <p:nvPr/>
        </p:nvSpPr>
        <p:spPr>
          <a:xfrm>
            <a:off x="1078127" y="5979544"/>
            <a:ext cx="5628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补丁后，函数</a:t>
            </a:r>
            <a:r>
              <a:rPr lang="en-US" altLang="zh-CN" sz="2800" dirty="0" err="1">
                <a:solidFill>
                  <a:schemeClr val="bg1"/>
                </a:solidFill>
              </a:rPr>
              <a:t>Var_type_constructor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351ECCA9-0997-45C5-A3E0-F9BE703BBA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126" y="6622432"/>
            <a:ext cx="5607595" cy="1918823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31DFF57-C64B-4CFF-9C91-AE1856998D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6985" y="6622432"/>
            <a:ext cx="5324596" cy="1256365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EE68B211-B046-4925-B7D0-02B6828F8C2D}"/>
              </a:ext>
            </a:extLst>
          </p:cNvPr>
          <p:cNvSpPr txBox="1"/>
          <p:nvPr/>
        </p:nvSpPr>
        <p:spPr>
          <a:xfrm>
            <a:off x="6685720" y="7911181"/>
            <a:ext cx="53245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函数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CCanvasImageData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::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Var_type_constructor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补丁后，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ImageData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对象将不再保存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Unit8ClampArray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的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buffer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指针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51AE0FD-3CAB-4C3D-89B4-2DE39BD5BE87}"/>
              </a:ext>
            </a:extLst>
          </p:cNvPr>
          <p:cNvSpPr/>
          <p:nvPr/>
        </p:nvSpPr>
        <p:spPr>
          <a:xfrm flipV="1">
            <a:off x="8182085" y="7521515"/>
            <a:ext cx="1952515" cy="21988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39987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DC501863-BE68-4C7B-9EA6-BDBE7ACA7D18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04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+mj-ea"/>
                </a:rPr>
                <a:t>Canvas </a:t>
              </a:r>
              <a:r>
                <a:rPr lang="en-US" altLang="zh-CN" sz="3600" dirty="0" err="1">
                  <a:solidFill>
                    <a:schemeClr val="bg1"/>
                  </a:solidFill>
                  <a:latin typeface="+mj-ea"/>
                </a:rPr>
                <a:t>ImageData</a:t>
              </a:r>
              <a:r>
                <a:rPr lang="en-US" altLang="zh-CN" sz="3600" dirty="0">
                  <a:solidFill>
                    <a:schemeClr val="bg1"/>
                  </a:solidFill>
                  <a:latin typeface="+mj-ea"/>
                </a:rPr>
                <a:t> UAF</a:t>
              </a:r>
              <a:r>
                <a:rPr lang="zh-CN" altLang="en-US" sz="3600" dirty="0">
                  <a:solidFill>
                    <a:schemeClr val="bg1"/>
                  </a:solidFill>
                  <a:latin typeface="+mj-ea"/>
                </a:rPr>
                <a:t>漏洞分析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及利用：漏洞</a:t>
              </a:r>
              <a:r>
                <a:rPr lang="zh-CN" altLang="en-US" sz="3600" dirty="0">
                  <a:solidFill>
                    <a:schemeClr val="bg1"/>
                  </a:solidFill>
                  <a:latin typeface="+mj-ea"/>
                </a:rPr>
                <a:t>分析</a:t>
              </a:r>
              <a:endParaRPr lang="en-US" altLang="zh-CN" sz="3600" dirty="0">
                <a:solidFill>
                  <a:schemeClr val="bg1"/>
                </a:solidFill>
                <a:latin typeface="+mj-ea"/>
                <a:cs typeface="SimHei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940641E8-0D7E-45CC-9EC4-AD6C097A7FCB}"/>
              </a:ext>
            </a:extLst>
          </p:cNvPr>
          <p:cNvSpPr/>
          <p:nvPr/>
        </p:nvSpPr>
        <p:spPr>
          <a:xfrm>
            <a:off x="1168400" y="4323183"/>
            <a:ext cx="1086318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漏洞触发思路：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当</a:t>
            </a:r>
            <a:r>
              <a:rPr lang="en-US" altLang="zh-CN" sz="2400" dirty="0" err="1">
                <a:solidFill>
                  <a:schemeClr val="bg1"/>
                </a:solidFill>
              </a:rPr>
              <a:t>ImageData</a:t>
            </a:r>
            <a:r>
              <a:rPr lang="zh-CN" altLang="en-US" sz="2400" dirty="0">
                <a:solidFill>
                  <a:schemeClr val="bg1"/>
                </a:solidFill>
              </a:rPr>
              <a:t>对象构造完成后，</a:t>
            </a:r>
            <a:r>
              <a:rPr lang="en-US" altLang="zh-CN" sz="2400" dirty="0" err="1">
                <a:solidFill>
                  <a:schemeClr val="bg1"/>
                </a:solidFill>
              </a:rPr>
              <a:t>dettach</a:t>
            </a:r>
            <a:r>
              <a:rPr lang="zh-CN" altLang="en-US" sz="2400" dirty="0">
                <a:solidFill>
                  <a:schemeClr val="bg1"/>
                </a:solidFill>
              </a:rPr>
              <a:t>掉</a:t>
            </a:r>
            <a:r>
              <a:rPr lang="en-US" altLang="zh-CN" sz="2400" dirty="0">
                <a:solidFill>
                  <a:schemeClr val="bg1"/>
                </a:solidFill>
              </a:rPr>
              <a:t>Unit8ClampArray</a:t>
            </a:r>
            <a:r>
              <a:rPr lang="zh-CN" altLang="en-US" sz="2400" dirty="0">
                <a:solidFill>
                  <a:schemeClr val="bg1"/>
                </a:solidFill>
              </a:rPr>
              <a:t>对象中的</a:t>
            </a:r>
            <a:r>
              <a:rPr lang="en-US" altLang="zh-CN" sz="2400" dirty="0">
                <a:solidFill>
                  <a:schemeClr val="bg1"/>
                </a:solidFill>
              </a:rPr>
              <a:t>buffer</a:t>
            </a:r>
            <a:r>
              <a:rPr lang="zh-CN" altLang="en-US" sz="2400" dirty="0">
                <a:solidFill>
                  <a:schemeClr val="bg1"/>
                </a:solidFill>
              </a:rPr>
              <a:t>，此时</a:t>
            </a:r>
            <a:r>
              <a:rPr lang="en-US" altLang="zh-CN" sz="2400" dirty="0" err="1">
                <a:solidFill>
                  <a:schemeClr val="bg1"/>
                </a:solidFill>
              </a:rPr>
              <a:t>ImageData</a:t>
            </a:r>
            <a:r>
              <a:rPr lang="zh-CN" altLang="en-US" sz="2400" dirty="0">
                <a:solidFill>
                  <a:schemeClr val="bg1"/>
                </a:solidFill>
              </a:rPr>
              <a:t>对象仍会保留</a:t>
            </a:r>
            <a:r>
              <a:rPr lang="en-US" altLang="zh-CN" sz="2400" dirty="0">
                <a:solidFill>
                  <a:schemeClr val="bg1"/>
                </a:solidFill>
              </a:rPr>
              <a:t>Unit8ClampArray.buffer</a:t>
            </a:r>
            <a:r>
              <a:rPr lang="zh-CN" altLang="en-US" sz="2400" dirty="0">
                <a:solidFill>
                  <a:schemeClr val="bg1"/>
                </a:solidFill>
              </a:rPr>
              <a:t>的指针，当有函数操作</a:t>
            </a:r>
            <a:r>
              <a:rPr lang="en-US" altLang="zh-CN" sz="2400" dirty="0">
                <a:solidFill>
                  <a:schemeClr val="bg1"/>
                </a:solidFill>
              </a:rPr>
              <a:t>buffer</a:t>
            </a:r>
            <a:r>
              <a:rPr lang="zh-CN" altLang="en-US" sz="2400" dirty="0">
                <a:solidFill>
                  <a:schemeClr val="bg1"/>
                </a:solidFill>
              </a:rPr>
              <a:t>内存区域时，程序可能造成崩溃。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如果可以</a:t>
            </a:r>
            <a:r>
              <a:rPr lang="en-US" altLang="zh-CN" sz="2400" dirty="0" err="1">
                <a:solidFill>
                  <a:schemeClr val="bg1"/>
                </a:solidFill>
              </a:rPr>
              <a:t>dettach</a:t>
            </a:r>
            <a:r>
              <a:rPr lang="zh-CN" altLang="en-US" sz="2400" dirty="0">
                <a:solidFill>
                  <a:schemeClr val="bg1"/>
                </a:solidFill>
              </a:rPr>
              <a:t>掉</a:t>
            </a:r>
            <a:r>
              <a:rPr lang="en-US" altLang="zh-CN" sz="2400" dirty="0">
                <a:solidFill>
                  <a:schemeClr val="bg1"/>
                </a:solidFill>
              </a:rPr>
              <a:t>Unit8ClampArray</a:t>
            </a:r>
            <a:r>
              <a:rPr lang="zh-CN" altLang="en-US" sz="2400" dirty="0">
                <a:solidFill>
                  <a:schemeClr val="bg1"/>
                </a:solidFill>
              </a:rPr>
              <a:t>的</a:t>
            </a:r>
            <a:r>
              <a:rPr lang="en-US" altLang="zh-CN" sz="2400" dirty="0">
                <a:solidFill>
                  <a:schemeClr val="bg1"/>
                </a:solidFill>
              </a:rPr>
              <a:t>buffer</a:t>
            </a:r>
            <a:r>
              <a:rPr lang="zh-CN" altLang="en-US" sz="2400" dirty="0">
                <a:solidFill>
                  <a:schemeClr val="bg1"/>
                </a:solidFill>
              </a:rPr>
              <a:t>后，占位</a:t>
            </a:r>
            <a:r>
              <a:rPr lang="en-US" altLang="zh-CN" sz="2400" dirty="0">
                <a:solidFill>
                  <a:schemeClr val="bg1"/>
                </a:solidFill>
              </a:rPr>
              <a:t>buffer</a:t>
            </a:r>
            <a:r>
              <a:rPr lang="zh-CN" altLang="en-US" sz="2400" dirty="0">
                <a:solidFill>
                  <a:schemeClr val="bg1"/>
                </a:solidFill>
              </a:rPr>
              <a:t>的位置，再通过某种方法将该位置数据写入某处再读出，则有机会造成信息泄露。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5860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DC501863-BE68-4C7B-9EA6-BDBE7ACA7D18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04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+mj-ea"/>
                </a:rPr>
                <a:t>Canvas </a:t>
              </a:r>
              <a:r>
                <a:rPr lang="en-US" altLang="zh-CN" sz="3600" dirty="0" err="1">
                  <a:solidFill>
                    <a:schemeClr val="bg1"/>
                  </a:solidFill>
                  <a:latin typeface="+mj-ea"/>
                </a:rPr>
                <a:t>ImageData</a:t>
              </a:r>
              <a:r>
                <a:rPr lang="en-US" altLang="zh-CN" sz="3600" dirty="0">
                  <a:solidFill>
                    <a:schemeClr val="bg1"/>
                  </a:solidFill>
                  <a:latin typeface="+mj-ea"/>
                </a:rPr>
                <a:t> UAF</a:t>
              </a:r>
              <a:r>
                <a:rPr lang="zh-CN" altLang="en-US" sz="3600" dirty="0">
                  <a:solidFill>
                    <a:schemeClr val="bg1"/>
                  </a:solidFill>
                  <a:latin typeface="+mj-ea"/>
                </a:rPr>
                <a:t>漏洞分析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及利用：漏洞</a:t>
              </a:r>
              <a:r>
                <a:rPr lang="zh-CN" altLang="en-US" sz="3600" dirty="0">
                  <a:solidFill>
                    <a:schemeClr val="bg1"/>
                  </a:solidFill>
                  <a:latin typeface="+mj-ea"/>
                </a:rPr>
                <a:t>利用一</a:t>
              </a:r>
              <a:endParaRPr lang="en-US" altLang="zh-CN" sz="3600" dirty="0">
                <a:solidFill>
                  <a:schemeClr val="bg1"/>
                </a:solidFill>
                <a:latin typeface="+mj-ea"/>
                <a:cs typeface="SimHei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686D7149-BD03-42C6-BEBD-DAB706D9F1B6}"/>
              </a:ext>
            </a:extLst>
          </p:cNvPr>
          <p:cNvSpPr txBox="1"/>
          <p:nvPr/>
        </p:nvSpPr>
        <p:spPr>
          <a:xfrm>
            <a:off x="1074141" y="5780953"/>
            <a:ext cx="11381258" cy="43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CanvasRenderingContext2D.getImageData()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3F01517-D398-4797-9777-B06994F65EC2}"/>
              </a:ext>
            </a:extLst>
          </p:cNvPr>
          <p:cNvSpPr txBox="1"/>
          <p:nvPr/>
        </p:nvSpPr>
        <p:spPr>
          <a:xfrm>
            <a:off x="1078125" y="7615261"/>
            <a:ext cx="11381258" cy="43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CanvasRenderingContext2D.putImageData()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3F592B8-F928-4F04-9C89-AF1A25B63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125" y="6308041"/>
            <a:ext cx="10466638" cy="121268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5564FC4-3134-42CF-AEEA-87BA26353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635" y="8157156"/>
            <a:ext cx="10457128" cy="184622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1E3B262-61F7-458F-983C-FFBABBF1D5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144" y="2970347"/>
            <a:ext cx="10470620" cy="258125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12CFA6DF-F671-4921-8925-4411F98FDC35}"/>
              </a:ext>
            </a:extLst>
          </p:cNvPr>
          <p:cNvSpPr txBox="1"/>
          <p:nvPr/>
        </p:nvSpPr>
        <p:spPr>
          <a:xfrm>
            <a:off x="1074141" y="2550693"/>
            <a:ext cx="11381258" cy="43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CanvasRenderingContext2D</a:t>
            </a:r>
            <a:r>
              <a:rPr lang="zh-CN" altLang="en-US" dirty="0">
                <a:solidFill>
                  <a:schemeClr val="bg1"/>
                </a:solidFill>
              </a:rPr>
              <a:t>是什么？</a:t>
            </a:r>
          </a:p>
        </p:txBody>
      </p:sp>
    </p:spTree>
    <p:extLst>
      <p:ext uri="{BB962C8B-B14F-4D97-AF65-F5344CB8AC3E}">
        <p14:creationId xmlns:p14="http://schemas.microsoft.com/office/powerpoint/2010/main" val="19101378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DC501863-BE68-4C7B-9EA6-BDBE7ACA7D18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04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+mj-ea"/>
                </a:rPr>
                <a:t>Canvas </a:t>
              </a:r>
              <a:r>
                <a:rPr lang="en-US" altLang="zh-CN" sz="3600" dirty="0" err="1">
                  <a:solidFill>
                    <a:schemeClr val="bg1"/>
                  </a:solidFill>
                  <a:latin typeface="+mj-ea"/>
                </a:rPr>
                <a:t>ImageData</a:t>
              </a:r>
              <a:r>
                <a:rPr lang="en-US" altLang="zh-CN" sz="3600" dirty="0">
                  <a:solidFill>
                    <a:schemeClr val="bg1"/>
                  </a:solidFill>
                  <a:latin typeface="+mj-ea"/>
                </a:rPr>
                <a:t> UAF</a:t>
              </a:r>
              <a:r>
                <a:rPr lang="zh-CN" altLang="en-US" sz="3600" dirty="0">
                  <a:solidFill>
                    <a:schemeClr val="bg1"/>
                  </a:solidFill>
                  <a:latin typeface="+mj-ea"/>
                </a:rPr>
                <a:t>漏洞分析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及利用：漏洞</a:t>
              </a:r>
              <a:r>
                <a:rPr lang="zh-CN" altLang="en-US" sz="3600" dirty="0">
                  <a:solidFill>
                    <a:schemeClr val="bg1"/>
                  </a:solidFill>
                  <a:latin typeface="+mj-ea"/>
                </a:rPr>
                <a:t>利用一</a:t>
              </a:r>
              <a:endParaRPr lang="en-US" altLang="zh-CN" sz="3600" dirty="0">
                <a:solidFill>
                  <a:schemeClr val="bg1"/>
                </a:solidFill>
                <a:latin typeface="+mj-ea"/>
                <a:cs typeface="SimHei" charset="-122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7B4527CB-86D8-4AB4-B78A-86C6F3FCB095}"/>
              </a:ext>
            </a:extLst>
          </p:cNvPr>
          <p:cNvSpPr txBox="1"/>
          <p:nvPr/>
        </p:nvSpPr>
        <p:spPr>
          <a:xfrm>
            <a:off x="1078125" y="2530927"/>
            <a:ext cx="10953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伪代码</a:t>
            </a:r>
            <a:endParaRPr lang="zh-CN" altLang="en-US" sz="2800" dirty="0">
              <a:solidFill>
                <a:schemeClr val="bg1">
                  <a:lumMod val="85000"/>
                </a:schemeClr>
              </a:solidFill>
              <a:latin typeface="SimHei" charset="-122"/>
              <a:ea typeface="SimHei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60ED58F-31DA-4C56-951E-5F5F0567B55E}"/>
              </a:ext>
            </a:extLst>
          </p:cNvPr>
          <p:cNvSpPr/>
          <p:nvPr/>
        </p:nvSpPr>
        <p:spPr>
          <a:xfrm>
            <a:off x="1078125" y="3073913"/>
            <a:ext cx="10953455" cy="6097383"/>
          </a:xfrm>
          <a:prstGeom prst="rect">
            <a:avLst/>
          </a:prstGeom>
        </p:spPr>
        <p:txBody>
          <a:bodyPr wrap="square" numCol="2">
            <a:no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var canvas = </a:t>
            </a:r>
            <a:r>
              <a:rPr lang="en-US" altLang="zh-CN" dirty="0" err="1">
                <a:solidFill>
                  <a:schemeClr val="bg1"/>
                </a:solidFill>
              </a:rPr>
              <a:t>document.getElementById</a:t>
            </a:r>
            <a:r>
              <a:rPr lang="en-US" altLang="zh-CN" dirty="0">
                <a:solidFill>
                  <a:schemeClr val="bg1"/>
                </a:solidFill>
              </a:rPr>
              <a:t>('canvas');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var </a:t>
            </a:r>
            <a:r>
              <a:rPr lang="en-US" altLang="zh-CN" dirty="0" err="1">
                <a:solidFill>
                  <a:schemeClr val="bg1"/>
                </a:solidFill>
              </a:rPr>
              <a:t>ctx</a:t>
            </a:r>
            <a:r>
              <a:rPr lang="en-US" altLang="zh-CN" dirty="0">
                <a:solidFill>
                  <a:schemeClr val="bg1"/>
                </a:solidFill>
              </a:rPr>
              <a:t> = </a:t>
            </a:r>
            <a:r>
              <a:rPr lang="en-US" altLang="zh-CN" dirty="0" err="1">
                <a:solidFill>
                  <a:schemeClr val="bg1"/>
                </a:solidFill>
              </a:rPr>
              <a:t>canvas.getContext</a:t>
            </a:r>
            <a:r>
              <a:rPr lang="en-US" altLang="zh-CN" dirty="0">
                <a:solidFill>
                  <a:schemeClr val="bg1"/>
                </a:solidFill>
              </a:rPr>
              <a:t>('2d', {alpha: false});</a:t>
            </a:r>
          </a:p>
          <a:p>
            <a:r>
              <a:rPr lang="nn-NO" altLang="zh-CN" dirty="0">
                <a:solidFill>
                  <a:schemeClr val="bg1"/>
                </a:solidFill>
              </a:rPr>
              <a:t>var ta = new Uint8ClampedArray(ab)			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var </a:t>
            </a:r>
            <a:r>
              <a:rPr lang="en-US" altLang="zh-CN" dirty="0" err="1">
                <a:solidFill>
                  <a:schemeClr val="bg1"/>
                </a:solidFill>
              </a:rPr>
              <a:t>imageData</a:t>
            </a:r>
            <a:r>
              <a:rPr lang="en-US" altLang="zh-CN" dirty="0">
                <a:solidFill>
                  <a:schemeClr val="bg1"/>
                </a:solidFill>
              </a:rPr>
              <a:t> = new </a:t>
            </a:r>
            <a:r>
              <a:rPr lang="en-US" altLang="zh-CN" dirty="0" err="1">
                <a:solidFill>
                  <a:schemeClr val="bg1"/>
                </a:solidFill>
              </a:rPr>
              <a:t>ImageData</a:t>
            </a:r>
            <a:r>
              <a:rPr lang="en-US" altLang="zh-CN" dirty="0">
                <a:solidFill>
                  <a:schemeClr val="bg1"/>
                </a:solidFill>
              </a:rPr>
              <a:t>(ta, 0x80, 0x80);		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w = new Worker(null);			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w.postMessage</a:t>
            </a:r>
            <a:r>
              <a:rPr lang="en-US" altLang="zh-CN" dirty="0">
                <a:solidFill>
                  <a:schemeClr val="bg1"/>
                </a:solidFill>
              </a:rPr>
              <a:t>("ok", [</a:t>
            </a:r>
            <a:r>
              <a:rPr lang="en-US" altLang="zh-CN" dirty="0" err="1">
                <a:solidFill>
                  <a:schemeClr val="bg1"/>
                </a:solidFill>
              </a:rPr>
              <a:t>ta.buffer</a:t>
            </a:r>
            <a:r>
              <a:rPr lang="en-US" altLang="zh-CN" dirty="0">
                <a:solidFill>
                  <a:schemeClr val="bg1"/>
                </a:solidFill>
              </a:rPr>
              <a:t>]);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w.terminate</a:t>
            </a:r>
            <a:r>
              <a:rPr lang="en-US" altLang="zh-CN" dirty="0">
                <a:solidFill>
                  <a:schemeClr val="bg1"/>
                </a:solidFill>
              </a:rPr>
              <a:t>();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w = null;</a:t>
            </a:r>
          </a:p>
          <a:p>
            <a:r>
              <a:rPr lang="en-US" altLang="zh-CN" dirty="0" err="1">
                <a:solidFill>
                  <a:schemeClr val="bg1"/>
                </a:solidFill>
              </a:rPr>
              <a:t>CollectGarbage</a:t>
            </a:r>
            <a:r>
              <a:rPr lang="en-US" altLang="zh-CN" dirty="0">
                <a:solidFill>
                  <a:schemeClr val="bg1"/>
                </a:solidFill>
              </a:rPr>
              <a:t>();</a:t>
            </a:r>
          </a:p>
          <a:p>
            <a:r>
              <a:rPr lang="nn-NO" altLang="zh-CN" dirty="0">
                <a:solidFill>
                  <a:schemeClr val="bg1"/>
                </a:solidFill>
              </a:rPr>
              <a:t>for(var i=0;i&lt;0x80000;i++){</a:t>
            </a:r>
          </a:p>
          <a:p>
            <a:r>
              <a:rPr lang="nn-NO" altLang="zh-CN" dirty="0">
                <a:solidFill>
                  <a:schemeClr val="bg1"/>
                </a:solidFill>
              </a:rPr>
              <a:t>    zz[i] = new Array(0x10);  </a:t>
            </a:r>
          </a:p>
          <a:p>
            <a:r>
              <a:rPr lang="nn-NO" altLang="zh-CN" dirty="0">
                <a:solidFill>
                  <a:schemeClr val="bg1"/>
                </a:solidFill>
              </a:rPr>
              <a:t>}</a:t>
            </a:r>
          </a:p>
          <a:p>
            <a:endParaRPr lang="nn-NO" altLang="zh-CN" dirty="0">
              <a:solidFill>
                <a:schemeClr val="bg1"/>
              </a:solidFill>
            </a:endParaRPr>
          </a:p>
          <a:p>
            <a:endParaRPr lang="nn-NO" altLang="zh-CN" dirty="0">
              <a:solidFill>
                <a:schemeClr val="bg1"/>
              </a:solidFill>
            </a:endParaRPr>
          </a:p>
          <a:p>
            <a:endParaRPr lang="nn-NO" altLang="zh-CN" dirty="0">
              <a:solidFill>
                <a:schemeClr val="bg1"/>
              </a:solidFill>
            </a:endParaRPr>
          </a:p>
          <a:p>
            <a:endParaRPr lang="nn-NO" altLang="zh-CN" dirty="0">
              <a:solidFill>
                <a:schemeClr val="bg1"/>
              </a:solidFill>
            </a:endParaRPr>
          </a:p>
          <a:p>
            <a:r>
              <a:rPr lang="nn-NO" altLang="zh-CN" dirty="0">
                <a:solidFill>
                  <a:schemeClr val="bg1"/>
                </a:solidFill>
              </a:rPr>
              <a:t>//</a:t>
            </a:r>
            <a:r>
              <a:rPr lang="zh-CN" altLang="en-US" dirty="0">
                <a:solidFill>
                  <a:schemeClr val="bg1"/>
                </a:solidFill>
              </a:rPr>
              <a:t>创建一个</a:t>
            </a:r>
            <a:r>
              <a:rPr lang="en-US" altLang="zh-CN" dirty="0">
                <a:solidFill>
                  <a:schemeClr val="bg1"/>
                </a:solidFill>
              </a:rPr>
              <a:t>Unit8ClampedArray</a:t>
            </a:r>
            <a:r>
              <a:rPr lang="zh-CN" altLang="en-US" dirty="0">
                <a:solidFill>
                  <a:schemeClr val="bg1"/>
                </a:solidFill>
              </a:rPr>
              <a:t>的</a:t>
            </a:r>
            <a:r>
              <a:rPr lang="en-US" altLang="zh-CN" dirty="0" err="1">
                <a:solidFill>
                  <a:schemeClr val="bg1"/>
                </a:solidFill>
              </a:rPr>
              <a:t>TypedArray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nn-NO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//</a:t>
            </a:r>
            <a:r>
              <a:rPr lang="zh-CN" altLang="en-US" dirty="0">
                <a:solidFill>
                  <a:schemeClr val="bg1"/>
                </a:solidFill>
              </a:rPr>
              <a:t>创建引用</a:t>
            </a:r>
            <a:r>
              <a:rPr lang="en-US" altLang="zh-CN" dirty="0">
                <a:solidFill>
                  <a:schemeClr val="bg1"/>
                </a:solidFill>
              </a:rPr>
              <a:t>Unit8ClampedArray,</a:t>
            </a:r>
            <a:r>
              <a:rPr lang="zh-CN" altLang="en-US" dirty="0">
                <a:solidFill>
                  <a:schemeClr val="bg1"/>
                </a:solidFill>
              </a:rPr>
              <a:t>长宽各</a:t>
            </a:r>
            <a:r>
              <a:rPr lang="en-US" altLang="zh-CN" dirty="0">
                <a:solidFill>
                  <a:schemeClr val="bg1"/>
                </a:solidFill>
              </a:rPr>
              <a:t>0x80</a:t>
            </a:r>
            <a:r>
              <a:rPr lang="zh-CN" altLang="en-US" dirty="0">
                <a:solidFill>
                  <a:schemeClr val="bg1"/>
                </a:solidFill>
              </a:rPr>
              <a:t>的</a:t>
            </a:r>
            <a:r>
              <a:rPr lang="en-US" altLang="zh-CN" dirty="0" err="1">
                <a:solidFill>
                  <a:schemeClr val="bg1"/>
                </a:solidFill>
              </a:rPr>
              <a:t>ImageData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nn-NO" altLang="zh-CN" dirty="0">
              <a:solidFill>
                <a:schemeClr val="bg1"/>
              </a:solidFill>
            </a:endParaRPr>
          </a:p>
          <a:p>
            <a:endParaRPr lang="nn-NO" altLang="zh-CN" dirty="0">
              <a:solidFill>
                <a:schemeClr val="bg1"/>
              </a:solidFill>
            </a:endParaRPr>
          </a:p>
          <a:p>
            <a:endParaRPr lang="nn-NO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//</a:t>
            </a:r>
            <a:r>
              <a:rPr lang="zh-CN" altLang="en-US" dirty="0">
                <a:solidFill>
                  <a:schemeClr val="bg1"/>
                </a:solidFill>
              </a:rPr>
              <a:t>释放</a:t>
            </a:r>
            <a:r>
              <a:rPr lang="en-US" altLang="zh-CN" dirty="0" err="1">
                <a:solidFill>
                  <a:schemeClr val="bg1"/>
                </a:solidFill>
              </a:rPr>
              <a:t>ImageData</a:t>
            </a:r>
            <a:r>
              <a:rPr lang="zh-CN" altLang="en-US" dirty="0">
                <a:solidFill>
                  <a:schemeClr val="bg1"/>
                </a:solidFill>
              </a:rPr>
              <a:t>中</a:t>
            </a:r>
            <a:r>
              <a:rPr lang="en-US" altLang="zh-CN" dirty="0" err="1">
                <a:solidFill>
                  <a:schemeClr val="bg1"/>
                </a:solidFill>
              </a:rPr>
              <a:t>TypedArray</a:t>
            </a:r>
            <a:r>
              <a:rPr lang="zh-CN" altLang="en-US" dirty="0">
                <a:solidFill>
                  <a:schemeClr val="bg1"/>
                </a:solidFill>
              </a:rPr>
              <a:t>的</a:t>
            </a:r>
            <a:r>
              <a:rPr lang="en-US" altLang="zh-CN" dirty="0">
                <a:solidFill>
                  <a:schemeClr val="bg1"/>
                </a:solidFill>
              </a:rPr>
              <a:t>buffer</a:t>
            </a:r>
          </a:p>
          <a:p>
            <a:endParaRPr lang="nn-NO" altLang="zh-CN" dirty="0">
              <a:solidFill>
                <a:schemeClr val="bg1"/>
              </a:solidFill>
            </a:endParaRPr>
          </a:p>
          <a:p>
            <a:endParaRPr lang="nn-NO" altLang="zh-CN" dirty="0">
              <a:solidFill>
                <a:schemeClr val="bg1"/>
              </a:solidFill>
            </a:endParaRPr>
          </a:p>
          <a:p>
            <a:endParaRPr lang="nn-NO" altLang="zh-CN" dirty="0">
              <a:solidFill>
                <a:schemeClr val="bg1"/>
              </a:solidFill>
            </a:endParaRPr>
          </a:p>
          <a:p>
            <a:endParaRPr lang="nn-NO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//</a:t>
            </a:r>
            <a:r>
              <a:rPr lang="zh-CN" altLang="en-US" dirty="0">
                <a:solidFill>
                  <a:schemeClr val="bg1"/>
                </a:solidFill>
              </a:rPr>
              <a:t>通过</a:t>
            </a:r>
            <a:r>
              <a:rPr lang="en-US" altLang="zh-CN" dirty="0">
                <a:solidFill>
                  <a:schemeClr val="bg1"/>
                </a:solidFill>
              </a:rPr>
              <a:t>Array(0x10)</a:t>
            </a:r>
            <a:r>
              <a:rPr lang="zh-CN" altLang="en-US" dirty="0">
                <a:solidFill>
                  <a:schemeClr val="bg1"/>
                </a:solidFill>
              </a:rPr>
              <a:t>占位</a:t>
            </a:r>
            <a:endParaRPr lang="zh-CN" altLang="en-US" dirty="0"/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0761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DC501863-BE68-4C7B-9EA6-BDBE7ACA7D18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04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+mj-ea"/>
                </a:rPr>
                <a:t>Canvas </a:t>
              </a:r>
              <a:r>
                <a:rPr lang="en-US" altLang="zh-CN" sz="3600" dirty="0" err="1">
                  <a:solidFill>
                    <a:schemeClr val="bg1"/>
                  </a:solidFill>
                  <a:latin typeface="+mj-ea"/>
                </a:rPr>
                <a:t>ImageData</a:t>
              </a:r>
              <a:r>
                <a:rPr lang="en-US" altLang="zh-CN" sz="3600" dirty="0">
                  <a:solidFill>
                    <a:schemeClr val="bg1"/>
                  </a:solidFill>
                  <a:latin typeface="+mj-ea"/>
                </a:rPr>
                <a:t> UAF</a:t>
              </a:r>
              <a:r>
                <a:rPr lang="zh-CN" altLang="en-US" sz="3600" dirty="0">
                  <a:solidFill>
                    <a:schemeClr val="bg1"/>
                  </a:solidFill>
                  <a:latin typeface="+mj-ea"/>
                </a:rPr>
                <a:t>漏洞分析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及利用：漏洞</a:t>
              </a:r>
              <a:r>
                <a:rPr lang="zh-CN" altLang="en-US" sz="3600" dirty="0">
                  <a:solidFill>
                    <a:schemeClr val="bg1"/>
                  </a:solidFill>
                  <a:latin typeface="+mj-ea"/>
                </a:rPr>
                <a:t>利用一</a:t>
              </a:r>
              <a:endParaRPr lang="en-US" altLang="zh-CN" sz="3600" dirty="0">
                <a:solidFill>
                  <a:schemeClr val="bg1"/>
                </a:solidFill>
                <a:latin typeface="+mj-ea"/>
                <a:cs typeface="SimHei" charset="-122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87BF7D6C-93BE-48C2-869E-8D0634182172}"/>
              </a:ext>
            </a:extLst>
          </p:cNvPr>
          <p:cNvSpPr txBox="1"/>
          <p:nvPr/>
        </p:nvSpPr>
        <p:spPr>
          <a:xfrm>
            <a:off x="1013902" y="2531671"/>
            <a:ext cx="4611857" cy="43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ctx.putImageData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en-US" altLang="zh-CN" dirty="0" err="1">
                <a:solidFill>
                  <a:schemeClr val="bg1"/>
                </a:solidFill>
              </a:rPr>
              <a:t>imageData</a:t>
            </a:r>
            <a:r>
              <a:rPr lang="en-US" altLang="zh-CN" dirty="0">
                <a:solidFill>
                  <a:schemeClr val="bg1"/>
                </a:solidFill>
              </a:rPr>
              <a:t>, 0, 0);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488424C-D32D-4CA5-8A16-20A73FED8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474" y="4349424"/>
            <a:ext cx="5140105" cy="52369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33E8FBB-1C2B-461C-87FD-3E088509B3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125" y="4180639"/>
            <a:ext cx="5753863" cy="122007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0DEC149-303A-4159-90E1-50C3DEC48A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638" y="5891636"/>
            <a:ext cx="5825509" cy="103871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0CBD53A-8C7E-4B33-A095-15589ABF36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310" y="6922972"/>
            <a:ext cx="5780163" cy="34724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AF0DA13-D233-47FC-9E87-1B02F86A1E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8125" y="7804775"/>
            <a:ext cx="5965270" cy="126761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798AAACF-4044-4B6F-8F01-272708ED968D}"/>
              </a:ext>
            </a:extLst>
          </p:cNvPr>
          <p:cNvSpPr txBox="1"/>
          <p:nvPr/>
        </p:nvSpPr>
        <p:spPr>
          <a:xfrm>
            <a:off x="1013902" y="2962719"/>
            <a:ext cx="8414962" cy="786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函数</a:t>
            </a:r>
            <a:r>
              <a:rPr lang="en-US" altLang="zh-CN" dirty="0" err="1">
                <a:solidFill>
                  <a:schemeClr val="bg1"/>
                </a:solidFill>
              </a:rPr>
              <a:t>CCanvasImageData</a:t>
            </a:r>
            <a:r>
              <a:rPr lang="en-US" altLang="zh-CN" dirty="0">
                <a:solidFill>
                  <a:schemeClr val="bg1"/>
                </a:solidFill>
              </a:rPr>
              <a:t>::</a:t>
            </a:r>
            <a:r>
              <a:rPr lang="en-US" altLang="zh-CN" dirty="0" err="1">
                <a:solidFill>
                  <a:schemeClr val="bg1"/>
                </a:solidFill>
              </a:rPr>
              <a:t>CopyRectToCanvas</a:t>
            </a:r>
            <a:r>
              <a:rPr lang="zh-CN" altLang="en-US" dirty="0">
                <a:solidFill>
                  <a:schemeClr val="bg1"/>
                </a:solidFill>
              </a:rPr>
              <a:t>会拷贝占位过后的</a:t>
            </a:r>
            <a:r>
              <a:rPr lang="en-US" altLang="zh-CN" dirty="0" err="1">
                <a:solidFill>
                  <a:schemeClr val="bg1"/>
                </a:solidFill>
              </a:rPr>
              <a:t>ImageData.buffer</a:t>
            </a:r>
            <a:r>
              <a:rPr lang="zh-CN" altLang="en-US" dirty="0">
                <a:solidFill>
                  <a:schemeClr val="bg1"/>
                </a:solidFill>
              </a:rPr>
              <a:t>位置的数据去</a:t>
            </a:r>
            <a:r>
              <a:rPr lang="en-US" altLang="zh-CN" dirty="0">
                <a:solidFill>
                  <a:schemeClr val="bg1"/>
                </a:solidFill>
              </a:rPr>
              <a:t>Canvas</a:t>
            </a:r>
            <a:r>
              <a:rPr lang="zh-CN" altLang="en-US" dirty="0">
                <a:solidFill>
                  <a:schemeClr val="bg1"/>
                </a:solidFill>
              </a:rPr>
              <a:t>内部缓冲区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90F8C2C-8305-4FD8-B70A-D44B44F6B60B}"/>
              </a:ext>
            </a:extLst>
          </p:cNvPr>
          <p:cNvSpPr txBox="1"/>
          <p:nvPr/>
        </p:nvSpPr>
        <p:spPr>
          <a:xfrm>
            <a:off x="1078125" y="3763206"/>
            <a:ext cx="4611857" cy="43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Canvas</a:t>
            </a:r>
            <a:r>
              <a:rPr lang="zh-CN" altLang="en-US" dirty="0">
                <a:solidFill>
                  <a:schemeClr val="bg1"/>
                </a:solidFill>
              </a:rPr>
              <a:t>内部缓冲区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A4F49F3-3988-469F-854E-755F283883C7}"/>
              </a:ext>
            </a:extLst>
          </p:cNvPr>
          <p:cNvSpPr txBox="1"/>
          <p:nvPr/>
        </p:nvSpPr>
        <p:spPr>
          <a:xfrm>
            <a:off x="1034582" y="5409887"/>
            <a:ext cx="4611857" cy="43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占位的整数数组对象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86142DC-1AB2-4439-8D03-C5528CEF15E0}"/>
              </a:ext>
            </a:extLst>
          </p:cNvPr>
          <p:cNvSpPr txBox="1"/>
          <p:nvPr/>
        </p:nvSpPr>
        <p:spPr>
          <a:xfrm>
            <a:off x="1013902" y="7334970"/>
            <a:ext cx="4611852" cy="786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拷贝过后的</a:t>
            </a:r>
            <a:r>
              <a:rPr lang="en-US" altLang="zh-CN" dirty="0">
                <a:solidFill>
                  <a:schemeClr val="bg1"/>
                </a:solidFill>
              </a:rPr>
              <a:t>Canvas</a:t>
            </a:r>
            <a:r>
              <a:rPr lang="zh-CN" altLang="en-US" dirty="0">
                <a:solidFill>
                  <a:schemeClr val="bg1"/>
                </a:solidFill>
              </a:rPr>
              <a:t>内部缓冲区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5F2891F-8871-4E30-82B9-C76D3F3BEC2C}"/>
              </a:ext>
            </a:extLst>
          </p:cNvPr>
          <p:cNvSpPr/>
          <p:nvPr/>
        </p:nvSpPr>
        <p:spPr>
          <a:xfrm flipV="1">
            <a:off x="1041311" y="7980705"/>
            <a:ext cx="1566498" cy="22239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EAD6557-11EE-445E-920B-BEAE80DF1B45}"/>
              </a:ext>
            </a:extLst>
          </p:cNvPr>
          <p:cNvSpPr/>
          <p:nvPr/>
        </p:nvSpPr>
        <p:spPr>
          <a:xfrm flipV="1">
            <a:off x="1041310" y="4372913"/>
            <a:ext cx="1566499" cy="17495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87F4034C-5D75-4E79-9F0B-91AC206911FE}"/>
              </a:ext>
            </a:extLst>
          </p:cNvPr>
          <p:cNvCxnSpPr>
            <a:stCxn id="25" idx="1"/>
            <a:endCxn id="24" idx="1"/>
          </p:cNvCxnSpPr>
          <p:nvPr/>
        </p:nvCxnSpPr>
        <p:spPr>
          <a:xfrm rot="10800000" flipH="1" flipV="1">
            <a:off x="1041309" y="4460391"/>
            <a:ext cx="1" cy="3631512"/>
          </a:xfrm>
          <a:prstGeom prst="bentConnector3">
            <a:avLst>
              <a:gd name="adj1" fmla="val -22860000000"/>
            </a:avLst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C454B83E-3505-45A2-86D9-B98A1035D08E}"/>
              </a:ext>
            </a:extLst>
          </p:cNvPr>
          <p:cNvSpPr/>
          <p:nvPr/>
        </p:nvSpPr>
        <p:spPr>
          <a:xfrm flipV="1">
            <a:off x="2787258" y="8018573"/>
            <a:ext cx="2137822" cy="16802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367EF052-1BDD-484F-B342-AE3842698B0C}"/>
              </a:ext>
            </a:extLst>
          </p:cNvPr>
          <p:cNvSpPr/>
          <p:nvPr/>
        </p:nvSpPr>
        <p:spPr>
          <a:xfrm flipV="1">
            <a:off x="2621933" y="6085434"/>
            <a:ext cx="2137822" cy="16802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F7934D50-F235-4AC4-861B-C2C4001D2858}"/>
              </a:ext>
            </a:extLst>
          </p:cNvPr>
          <p:cNvCxnSpPr>
            <a:cxnSpLocks/>
            <a:stCxn id="29" idx="3"/>
            <a:endCxn id="27" idx="3"/>
          </p:cNvCxnSpPr>
          <p:nvPr/>
        </p:nvCxnSpPr>
        <p:spPr>
          <a:xfrm>
            <a:off x="4759755" y="6169445"/>
            <a:ext cx="165325" cy="1933139"/>
          </a:xfrm>
          <a:prstGeom prst="bentConnector3">
            <a:avLst>
              <a:gd name="adj1" fmla="val 238273"/>
            </a:avLst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2424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DC501863-BE68-4C7B-9EA6-BDBE7ACA7D18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04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+mj-ea"/>
                </a:rPr>
                <a:t>Canvas </a:t>
              </a:r>
              <a:r>
                <a:rPr lang="en-US" altLang="zh-CN" sz="3600" dirty="0" err="1">
                  <a:solidFill>
                    <a:schemeClr val="bg1"/>
                  </a:solidFill>
                  <a:latin typeface="+mj-ea"/>
                </a:rPr>
                <a:t>ImageData</a:t>
              </a:r>
              <a:r>
                <a:rPr lang="en-US" altLang="zh-CN" sz="3600" dirty="0">
                  <a:solidFill>
                    <a:schemeClr val="bg1"/>
                  </a:solidFill>
                  <a:latin typeface="+mj-ea"/>
                </a:rPr>
                <a:t> UAF</a:t>
              </a:r>
              <a:r>
                <a:rPr lang="zh-CN" altLang="en-US" sz="3600" dirty="0">
                  <a:solidFill>
                    <a:schemeClr val="bg1"/>
                  </a:solidFill>
                  <a:latin typeface="+mj-ea"/>
                </a:rPr>
                <a:t>漏洞分析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及利用：漏洞</a:t>
              </a:r>
              <a:r>
                <a:rPr lang="zh-CN" altLang="en-US" sz="3600" dirty="0">
                  <a:solidFill>
                    <a:schemeClr val="bg1"/>
                  </a:solidFill>
                  <a:latin typeface="+mj-ea"/>
                </a:rPr>
                <a:t>利用一</a:t>
              </a:r>
              <a:endParaRPr lang="en-US" altLang="zh-CN" sz="3600" dirty="0">
                <a:solidFill>
                  <a:schemeClr val="bg1"/>
                </a:solidFill>
                <a:latin typeface="+mj-ea"/>
                <a:cs typeface="SimHei" charset="-122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87BF7D6C-93BE-48C2-869E-8D0634182172}"/>
              </a:ext>
            </a:extLst>
          </p:cNvPr>
          <p:cNvSpPr txBox="1"/>
          <p:nvPr/>
        </p:nvSpPr>
        <p:spPr>
          <a:xfrm>
            <a:off x="1013902" y="2531671"/>
            <a:ext cx="11017678" cy="2133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imageData1 = </a:t>
            </a:r>
            <a:r>
              <a:rPr lang="en-US" altLang="zh-CN" dirty="0" err="1">
                <a:solidFill>
                  <a:schemeClr val="bg1"/>
                </a:solidFill>
              </a:rPr>
              <a:t>ctx.getImageData</a:t>
            </a:r>
            <a:r>
              <a:rPr lang="en-US" altLang="zh-CN" dirty="0">
                <a:solidFill>
                  <a:schemeClr val="bg1"/>
                </a:solidFill>
              </a:rPr>
              <a:t>(0, 0, 0x80, 0x80);	</a:t>
            </a:r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var ta1 = imageData1.data;</a:t>
            </a:r>
          </a:p>
          <a:p>
            <a:r>
              <a:rPr lang="sv-SE" altLang="zh-CN" dirty="0">
                <a:solidFill>
                  <a:schemeClr val="bg1"/>
                </a:solidFill>
              </a:rPr>
              <a:t>var x = ta1[0] + ta1[1]*0x100+ta1[2]*0x10000+ta1[3]*0x1000000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E37AF65-D71C-41A9-B3BC-D1062CFED170}"/>
              </a:ext>
            </a:extLst>
          </p:cNvPr>
          <p:cNvSpPr/>
          <p:nvPr/>
        </p:nvSpPr>
        <p:spPr>
          <a:xfrm>
            <a:off x="1078124" y="7521853"/>
            <a:ext cx="10953455" cy="2279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+mn-ea"/>
              </a:rPr>
              <a:t>函数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CCanvasRenderingContext2D::</a:t>
            </a:r>
            <a:r>
              <a:rPr lang="en-US" altLang="zh-CN" dirty="0" err="1">
                <a:solidFill>
                  <a:schemeClr val="bg1"/>
                </a:solidFill>
                <a:latin typeface="+mn-ea"/>
              </a:rPr>
              <a:t>Var_getImageData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可以从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Canvas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内部缓冲区中读出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0x80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*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0x80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个占位数据，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但不幸的是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</a:rPr>
              <a:t>getImageData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返回的数据经过了一定的变换处理（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</a:rPr>
              <a:t>premultiplied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 alpha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），所以无法泄露真实的原始占位数据。</a:t>
            </a:r>
            <a:endParaRPr lang="en-US" altLang="zh-CN" sz="2400" dirty="0">
              <a:solidFill>
                <a:schemeClr val="bg1"/>
              </a:solidFill>
              <a:latin typeface="+mn-ea"/>
            </a:endParaRPr>
          </a:p>
          <a:p>
            <a:endParaRPr lang="en-US" altLang="zh-CN" sz="2400" dirty="0">
              <a:solidFill>
                <a:schemeClr val="bg1"/>
              </a:solidFill>
              <a:latin typeface="+mn-ea"/>
            </a:endParaRPr>
          </a:p>
          <a:p>
            <a:endParaRPr lang="en-US" altLang="zh-CN" sz="2400" dirty="0">
              <a:solidFill>
                <a:schemeClr val="bg1"/>
              </a:solidFill>
              <a:latin typeface="+mn-ea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在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WebGL API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中能否找到可以泄露真实数据的方法呢？</a:t>
            </a:r>
            <a:endParaRPr lang="en-US" altLang="zh-CN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C7CE23-6008-481A-83FB-B71617806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125" y="3705097"/>
            <a:ext cx="4842242" cy="381675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EF89FF1-F920-4E56-98F4-CC5686DD3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0367" y="3705097"/>
            <a:ext cx="5380952" cy="2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52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DC501863-BE68-4C7B-9EA6-BDBE7ACA7D18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04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+mj-ea"/>
                </a:rPr>
                <a:t>Canvas </a:t>
              </a:r>
              <a:r>
                <a:rPr lang="en-US" altLang="zh-CN" sz="3600" dirty="0" err="1">
                  <a:solidFill>
                    <a:schemeClr val="bg1"/>
                  </a:solidFill>
                  <a:latin typeface="+mj-ea"/>
                </a:rPr>
                <a:t>ImageData</a:t>
              </a:r>
              <a:r>
                <a:rPr lang="en-US" altLang="zh-CN" sz="3600" dirty="0">
                  <a:solidFill>
                    <a:schemeClr val="bg1"/>
                  </a:solidFill>
                  <a:latin typeface="+mj-ea"/>
                </a:rPr>
                <a:t> UAF</a:t>
              </a:r>
              <a:r>
                <a:rPr lang="zh-CN" altLang="en-US" sz="3600" dirty="0">
                  <a:solidFill>
                    <a:schemeClr val="bg1"/>
                  </a:solidFill>
                  <a:latin typeface="+mj-ea"/>
                </a:rPr>
                <a:t>漏洞分析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及利用：漏洞</a:t>
              </a:r>
              <a:r>
                <a:rPr lang="zh-CN" altLang="en-US" sz="3600" dirty="0">
                  <a:solidFill>
                    <a:schemeClr val="bg1"/>
                  </a:solidFill>
                  <a:latin typeface="+mj-ea"/>
                </a:rPr>
                <a:t>利用二</a:t>
              </a:r>
              <a:endParaRPr lang="en-US" altLang="zh-CN" sz="3600" dirty="0">
                <a:solidFill>
                  <a:schemeClr val="bg1"/>
                </a:solidFill>
                <a:latin typeface="+mj-ea"/>
                <a:cs typeface="SimHei" charset="-122"/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1E35CABE-B73A-416B-89C0-2FDE4E869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329" y="3019289"/>
            <a:ext cx="8688175" cy="13907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D7B20AE-E9FD-415E-8773-3F729B741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125" y="4854987"/>
            <a:ext cx="8929475" cy="80420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DB6DAE9-DA48-4C87-9595-A0FE5772FD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329" y="5643900"/>
            <a:ext cx="8929475" cy="125860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818242F-833D-4AE2-8B8B-CFB5E72C8A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533" y="7408072"/>
            <a:ext cx="10710707" cy="82032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7FF90F6-823F-4FE3-ADBE-391816B298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0532" y="8120355"/>
            <a:ext cx="10710708" cy="112736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4D986CD-681C-4837-ADA0-108A489484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0532" y="9235266"/>
            <a:ext cx="10710708" cy="100617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C2773F85-4521-41D0-957F-E8AC556CA6CC}"/>
              </a:ext>
            </a:extLst>
          </p:cNvPr>
          <p:cNvSpPr txBox="1"/>
          <p:nvPr/>
        </p:nvSpPr>
        <p:spPr>
          <a:xfrm>
            <a:off x="1078123" y="2571363"/>
            <a:ext cx="10953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WebGL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是什么？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AC24865-B6B9-4D6E-A0C8-0CD9F29A8B0F}"/>
              </a:ext>
            </a:extLst>
          </p:cNvPr>
          <p:cNvSpPr txBox="1"/>
          <p:nvPr/>
        </p:nvSpPr>
        <p:spPr>
          <a:xfrm>
            <a:off x="1078125" y="4357569"/>
            <a:ext cx="10953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chemeClr val="bg1"/>
                </a:solidFill>
                <a:latin typeface="+mn-ea"/>
              </a:rPr>
              <a:t>WebGLRenderingContext</a:t>
            </a:r>
            <a:endParaRPr lang="zh-CN" altLang="en-US" sz="2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EE09AE4-F921-40A2-BD97-0E868D404E91}"/>
              </a:ext>
            </a:extLst>
          </p:cNvPr>
          <p:cNvSpPr txBox="1"/>
          <p:nvPr/>
        </p:nvSpPr>
        <p:spPr>
          <a:xfrm>
            <a:off x="1074329" y="6892011"/>
            <a:ext cx="10953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chemeClr val="bg1"/>
                </a:solidFill>
                <a:latin typeface="+mn-ea"/>
              </a:rPr>
              <a:t>WebGLTexture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及方法</a:t>
            </a:r>
          </a:p>
        </p:txBody>
      </p:sp>
    </p:spTree>
    <p:extLst>
      <p:ext uri="{BB962C8B-B14F-4D97-AF65-F5344CB8AC3E}">
        <p14:creationId xmlns:p14="http://schemas.microsoft.com/office/powerpoint/2010/main" val="28208283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DC501863-BE68-4C7B-9EA6-BDBE7ACA7D18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04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+mj-ea"/>
                </a:rPr>
                <a:t>Canvas </a:t>
              </a:r>
              <a:r>
                <a:rPr lang="en-US" altLang="zh-CN" sz="3600" dirty="0" err="1">
                  <a:solidFill>
                    <a:schemeClr val="bg1"/>
                  </a:solidFill>
                  <a:latin typeface="+mj-ea"/>
                </a:rPr>
                <a:t>ImageData</a:t>
              </a:r>
              <a:r>
                <a:rPr lang="en-US" altLang="zh-CN" sz="3600" dirty="0">
                  <a:solidFill>
                    <a:schemeClr val="bg1"/>
                  </a:solidFill>
                  <a:latin typeface="+mj-ea"/>
                </a:rPr>
                <a:t> UAF</a:t>
              </a:r>
              <a:r>
                <a:rPr lang="zh-CN" altLang="en-US" sz="3600" dirty="0">
                  <a:solidFill>
                    <a:schemeClr val="bg1"/>
                  </a:solidFill>
                  <a:latin typeface="+mj-ea"/>
                </a:rPr>
                <a:t>漏洞分析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及利用：漏洞</a:t>
              </a:r>
              <a:r>
                <a:rPr lang="zh-CN" altLang="en-US" sz="3600" dirty="0">
                  <a:solidFill>
                    <a:schemeClr val="bg1"/>
                  </a:solidFill>
                  <a:latin typeface="+mj-ea"/>
                </a:rPr>
                <a:t>利用二</a:t>
              </a:r>
              <a:endParaRPr lang="en-US" altLang="zh-CN" sz="3600" dirty="0">
                <a:solidFill>
                  <a:schemeClr val="bg1"/>
                </a:solidFill>
                <a:latin typeface="+mj-ea"/>
                <a:cs typeface="SimHei" charset="-122"/>
              </a:endParaRP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DFB770C9-1CA4-4F89-B5AE-AF143F154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125" y="2636098"/>
            <a:ext cx="10953455" cy="110322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293FAFE-AC41-4016-AB43-8E1754AE8F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125" y="3739324"/>
            <a:ext cx="10953455" cy="1333465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A7C4745A-C398-4F96-8F4C-ECA5A8BD9EBA}"/>
              </a:ext>
            </a:extLst>
          </p:cNvPr>
          <p:cNvSpPr txBox="1"/>
          <p:nvPr/>
        </p:nvSpPr>
        <p:spPr>
          <a:xfrm>
            <a:off x="1078125" y="5072789"/>
            <a:ext cx="10953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solidFill>
                  <a:schemeClr val="bg1"/>
                </a:solidFill>
                <a:latin typeface="+mn-ea"/>
              </a:rPr>
              <a:t>WebGLFramebuffer</a:t>
            </a:r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及方法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3879DED-983D-40BD-8C36-5C7F5A81C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126" y="5703589"/>
            <a:ext cx="10953456" cy="1101733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E3ED673C-FA28-42D9-994A-ADBB043B88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8125" y="6816585"/>
            <a:ext cx="10953455" cy="93426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89A760DB-A50B-45AD-BE21-5F96840DC1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8125" y="7769838"/>
            <a:ext cx="10953455" cy="137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198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DC501863-BE68-4C7B-9EA6-BDBE7ACA7D18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04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+mj-ea"/>
                </a:rPr>
                <a:t>Canvas </a:t>
              </a:r>
              <a:r>
                <a:rPr lang="en-US" altLang="zh-CN" sz="3600" dirty="0" err="1">
                  <a:solidFill>
                    <a:schemeClr val="bg1"/>
                  </a:solidFill>
                  <a:latin typeface="+mj-ea"/>
                </a:rPr>
                <a:t>ImageData</a:t>
              </a:r>
              <a:r>
                <a:rPr lang="en-US" altLang="zh-CN" sz="3600" dirty="0">
                  <a:solidFill>
                    <a:schemeClr val="bg1"/>
                  </a:solidFill>
                  <a:latin typeface="+mj-ea"/>
                </a:rPr>
                <a:t> UAF</a:t>
              </a:r>
              <a:r>
                <a:rPr lang="zh-CN" altLang="en-US" sz="3600" dirty="0">
                  <a:solidFill>
                    <a:schemeClr val="bg1"/>
                  </a:solidFill>
                  <a:latin typeface="+mj-ea"/>
                </a:rPr>
                <a:t>漏洞分析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及利用：漏洞</a:t>
              </a:r>
              <a:r>
                <a:rPr lang="zh-CN" altLang="en-US" sz="3600" dirty="0">
                  <a:solidFill>
                    <a:schemeClr val="bg1"/>
                  </a:solidFill>
                  <a:latin typeface="+mj-ea"/>
                </a:rPr>
                <a:t>利用二</a:t>
              </a:r>
              <a:endParaRPr lang="en-US" altLang="zh-CN" sz="3600" dirty="0">
                <a:solidFill>
                  <a:schemeClr val="bg1"/>
                </a:solidFill>
                <a:latin typeface="+mj-ea"/>
                <a:cs typeface="SimHei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B098E65-ECE3-494F-B54B-FD000064341C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</p:spPr>
        <p:txBody>
          <a:bodyPr wrap="square" numCol="2">
            <a:no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WebGL 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ImageData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 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利用伪代码</a:t>
            </a:r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………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var texture = 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gl.createTexture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();</a:t>
            </a:r>
          </a:p>
          <a:p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gl.bindTexture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(gl.TEXTURE_2D, texture);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var fb = 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gl.createFramebuffer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();</a:t>
            </a:r>
          </a:p>
          <a:p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gl.bindFramebuffer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gl.FRAMEBUFFER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, fb);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gl.framebufferTexture2D(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gl.FRAMEBUFFER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, gl.COLOR_ATTACHMENT0, gl.TEXTURE_2D, texture, 0);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………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var 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imageData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 = new 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ImageData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(ta, dimension, dimension);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Free(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ta.buffer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);</a:t>
            </a:r>
          </a:p>
          <a:p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CollectGarbage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();</a:t>
            </a:r>
          </a:p>
          <a:p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Allocate_array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();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………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gl.texImage2D(gl.TEXTURE_2D, level, 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internalFormat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, format, type, 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imageData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);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ta1 = new Uint8Array(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buffersize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);</a:t>
            </a:r>
          </a:p>
          <a:p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gl.readPixels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(0, 0, dimension, dimension, 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gl.RGBA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, 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gl.UNSIGNED_BYTE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, ta1);</a:t>
            </a:r>
          </a:p>
          <a:p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// 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readPixels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方法需要先创建一个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framebuffer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//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绑定一个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framebuffer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//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可以在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framebuffer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上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attach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一个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texture</a:t>
            </a:r>
          </a:p>
          <a:p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//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释放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ta.buffer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并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GC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//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用整数数组对象占位释放的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ta.buffer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区域</a:t>
            </a:r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// texImage2D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方法可以将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ImageData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对象中的内容写入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Texture</a:t>
            </a:r>
          </a:p>
          <a:p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// 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readPixels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方法可以通过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Framebuffer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把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Texture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的内容读出来</a:t>
            </a:r>
            <a:endParaRPr lang="zh-CN" altLang="en-US" sz="24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649908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DC501863-BE68-4C7B-9EA6-BDBE7ACA7D18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04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+mj-ea"/>
                </a:rPr>
                <a:t>Canvas </a:t>
              </a:r>
              <a:r>
                <a:rPr lang="en-US" altLang="zh-CN" sz="3600" dirty="0" err="1">
                  <a:solidFill>
                    <a:schemeClr val="bg1"/>
                  </a:solidFill>
                  <a:latin typeface="+mj-ea"/>
                </a:rPr>
                <a:t>ImageData</a:t>
              </a:r>
              <a:r>
                <a:rPr lang="en-US" altLang="zh-CN" sz="3600" dirty="0">
                  <a:solidFill>
                    <a:schemeClr val="bg1"/>
                  </a:solidFill>
                  <a:latin typeface="+mj-ea"/>
                </a:rPr>
                <a:t> UAF</a:t>
              </a:r>
              <a:r>
                <a:rPr lang="zh-CN" altLang="en-US" sz="3600" dirty="0">
                  <a:solidFill>
                    <a:schemeClr val="bg1"/>
                  </a:solidFill>
                  <a:latin typeface="+mj-ea"/>
                </a:rPr>
                <a:t>漏洞分析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及利用：攻击演示</a:t>
              </a:r>
              <a:endParaRPr lang="en-US" altLang="zh-CN" sz="3600" dirty="0">
                <a:solidFill>
                  <a:schemeClr val="bg1"/>
                </a:solidFill>
                <a:latin typeface="+mj-ea"/>
                <a:cs typeface="SimHei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B098E65-ECE3-494F-B54B-FD000064341C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</p:spPr>
        <p:txBody>
          <a:bodyPr wrap="square" numCol="1">
            <a:no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ta1 = new Uint8Array(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buffersize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);</a:t>
            </a:r>
          </a:p>
          <a:p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gl.readPixels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(0, 0, dimension, dimension, 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gl.RGBA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, 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gl.UNSIGNED_BYTE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, ta1);</a:t>
            </a:r>
          </a:p>
          <a:p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函数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readPixels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会把占位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ImageData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对象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buffer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位置的整数数组读到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ta1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的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TypeArray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中。</a:t>
            </a:r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只要遍历整个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ta1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，便可找到整数数组的虚表指针</a:t>
            </a:r>
            <a:endParaRPr lang="en-US" altLang="zh-CN" sz="20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B86D1C8-6CF3-4767-B29C-6D2D36CB4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125" y="3911600"/>
            <a:ext cx="9512661" cy="632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67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30039"/>
            <a:ext cx="10313668" cy="1126001"/>
            <a:chOff x="383732" y="551878"/>
            <a:chExt cx="12098995" cy="1529523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551878"/>
              <a:ext cx="1629722" cy="1529523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02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551878"/>
              <a:ext cx="10629695" cy="1529523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Edge </a:t>
              </a:r>
              <a:r>
                <a:rPr kumimoji="1" lang="en-US" altLang="zh-CN" sz="3600" dirty="0" err="1">
                  <a:solidFill>
                    <a:schemeClr val="bg1"/>
                  </a:solidFill>
                  <a:latin typeface="+mj-ea"/>
                  <a:ea typeface="+mj-ea"/>
                </a:rPr>
                <a:t>AudioBuffer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 UAF 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  <a:ea typeface="+mj-ea"/>
                </a:rPr>
                <a:t>漏洞分析及利用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:</a:t>
              </a:r>
              <a:r>
                <a:rPr lang="zh-CN" altLang="en-US" sz="3600" dirty="0">
                  <a:solidFill>
                    <a:schemeClr val="bg1"/>
                  </a:solidFill>
                  <a:latin typeface="+mj-ea"/>
                  <a:ea typeface="+mj-ea"/>
                </a:rPr>
                <a:t>背景知识介绍</a:t>
              </a:r>
              <a:endParaRPr kumimoji="1" lang="en-US" altLang="zh-CN" sz="3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A2AFE6-C796-4568-AD10-508E132FD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0C1D9B4-A6E9-4B06-B794-D7B46D349B3A}"/>
              </a:ext>
            </a:extLst>
          </p:cNvPr>
          <p:cNvGrpSpPr/>
          <p:nvPr/>
        </p:nvGrpSpPr>
        <p:grpSpPr>
          <a:xfrm>
            <a:off x="2540785" y="2826003"/>
            <a:ext cx="7793387" cy="6953428"/>
            <a:chOff x="857128" y="2826003"/>
            <a:chExt cx="7793387" cy="6953428"/>
          </a:xfrm>
        </p:grpSpPr>
        <p:pic>
          <p:nvPicPr>
            <p:cNvPr id="13" name="内容占位符 9">
              <a:extLst>
                <a:ext uri="{FF2B5EF4-FFF2-40B4-BE49-F238E27FC236}">
                  <a16:creationId xmlns:a16="http://schemas.microsoft.com/office/drawing/2014/main" id="{CD163C09-AA1A-4143-BDD4-BB145F63F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7128" y="2826003"/>
              <a:ext cx="7784265" cy="2035029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7C342353-C33C-4159-89A5-C87E6BB02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7129" y="4839350"/>
              <a:ext cx="7793386" cy="132946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EA7B31A4-A6A6-4454-A321-11DDA842C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7129" y="7014884"/>
              <a:ext cx="7793386" cy="962575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76C2F1AD-8C46-4391-BE44-472ADACE5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6249" y="6134341"/>
              <a:ext cx="7784266" cy="895633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14A7E47C-33C0-4084-AE7B-F7C1D9090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7129" y="7972328"/>
              <a:ext cx="7793386" cy="1054399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14890C66-AFF6-42D0-9ECC-0ADA40B15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7129" y="9026727"/>
              <a:ext cx="7793386" cy="7527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35410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DC501863-BE68-4C7B-9EA6-BDBE7ACA7D18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04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+mj-ea"/>
                </a:rPr>
                <a:t>Canvas </a:t>
              </a:r>
              <a:r>
                <a:rPr lang="en-US" altLang="zh-CN" sz="3600" dirty="0" err="1">
                  <a:solidFill>
                    <a:schemeClr val="bg1"/>
                  </a:solidFill>
                  <a:latin typeface="+mj-ea"/>
                </a:rPr>
                <a:t>ImageData</a:t>
              </a:r>
              <a:r>
                <a:rPr lang="en-US" altLang="zh-CN" sz="3600" dirty="0">
                  <a:solidFill>
                    <a:schemeClr val="bg1"/>
                  </a:solidFill>
                  <a:latin typeface="+mj-ea"/>
                </a:rPr>
                <a:t> UAF</a:t>
              </a:r>
              <a:r>
                <a:rPr lang="zh-CN" altLang="en-US" sz="3600" dirty="0">
                  <a:solidFill>
                    <a:schemeClr val="bg1"/>
                  </a:solidFill>
                  <a:latin typeface="+mj-ea"/>
                </a:rPr>
                <a:t>漏洞分析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及利用：攻击演示</a:t>
              </a:r>
              <a:endParaRPr lang="en-US" altLang="zh-CN" sz="3600" dirty="0">
                <a:solidFill>
                  <a:schemeClr val="bg1"/>
                </a:solidFill>
                <a:latin typeface="+mj-ea"/>
                <a:cs typeface="SimHei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B098E65-ECE3-494F-B54B-FD000064341C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</p:spPr>
        <p:txBody>
          <a:bodyPr wrap="square" numCol="1">
            <a:no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利用上述的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WebGL 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ImageData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 UAF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漏洞，我们获得了泄露整数数组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vtable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指针的能力。虚表指针地址减去相对偏移就是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chakra.dll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模块的基地址，通过选择合适的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vtable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和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type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来伪造对象，我们就有可能利用对象类型混淆来实现内存越界读写。</a:t>
            </a:r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B958912-505D-4C81-A68F-230B55DAA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125" y="3610800"/>
            <a:ext cx="8386672" cy="60669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7B920DE-A177-4CE0-AA40-8F6FF240E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125" y="4217497"/>
            <a:ext cx="8065875" cy="60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5180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DC501863-BE68-4C7B-9EA6-BDBE7ACA7D18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05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WebRTC Parameters UAF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漏洞利用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:</a:t>
              </a:r>
              <a:r>
                <a:rPr lang="zh-CN" altLang="en-US" sz="3600" dirty="0">
                  <a:solidFill>
                    <a:schemeClr val="bg1"/>
                  </a:solidFill>
                  <a:latin typeface="+mj-ea"/>
                </a:rPr>
                <a:t>类型混淆</a:t>
              </a:r>
              <a:endParaRPr kumimoji="1" lang="zh-CN" altLang="en-US" sz="3600" dirty="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B098E65-ECE3-494F-B54B-FD000064341C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</p:spPr>
        <p:txBody>
          <a:bodyPr wrap="square" numCol="1">
            <a:no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在</a:t>
            </a:r>
            <a:r>
              <a:rPr kumimoji="1" lang="en-US" altLang="zh-CN" sz="2000" dirty="0">
                <a:solidFill>
                  <a:schemeClr val="bg1"/>
                </a:solidFill>
                <a:latin typeface="+mn-ea"/>
              </a:rPr>
              <a:t>WebRTC Parameters UAF</a:t>
            </a:r>
            <a:r>
              <a:rPr kumimoji="1" lang="zh-CN" altLang="en-US" sz="2000" dirty="0">
                <a:solidFill>
                  <a:schemeClr val="bg1"/>
                </a:solidFill>
                <a:latin typeface="+mn-ea"/>
              </a:rPr>
              <a:t>漏洞分析中，程序崩溃在函数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GetScriptType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的位置</a:t>
            </a:r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GetScriptType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函数会有一些对对象的检查</a:t>
            </a:r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endParaRPr lang="en-US" altLang="zh-CN" sz="2000" dirty="0">
              <a:solidFill>
                <a:schemeClr val="bg1"/>
              </a:solidFill>
              <a:latin typeface="+mn-ea"/>
            </a:endParaRPr>
          </a:p>
          <a:p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4EEFE62-8E3E-487E-83AA-F9854179F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125" y="3381955"/>
            <a:ext cx="6465675" cy="685450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F49CBC8-709A-4FAF-8E4C-C1B5E15605DC}"/>
              </a:ext>
            </a:extLst>
          </p:cNvPr>
          <p:cNvSpPr txBox="1"/>
          <p:nvPr/>
        </p:nvSpPr>
        <p:spPr>
          <a:xfrm>
            <a:off x="7543800" y="3381955"/>
            <a:ext cx="6792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指向的</a:t>
            </a:r>
            <a:r>
              <a:rPr lang="en-US" altLang="zh-CN" sz="2000" dirty="0">
                <a:solidFill>
                  <a:schemeClr val="bg1"/>
                </a:solidFill>
              </a:rPr>
              <a:t>4</a:t>
            </a:r>
            <a:r>
              <a:rPr lang="zh-CN" altLang="en-US" sz="2000" dirty="0">
                <a:solidFill>
                  <a:schemeClr val="bg1"/>
                </a:solidFill>
              </a:rPr>
              <a:t>字节值小于等于</a:t>
            </a:r>
            <a:r>
              <a:rPr lang="en-US" altLang="zh-CN" sz="2000" dirty="0">
                <a:solidFill>
                  <a:schemeClr val="bg1"/>
                </a:solidFill>
              </a:rPr>
              <a:t>0x4e</a:t>
            </a:r>
            <a:r>
              <a:rPr lang="zh-CN" altLang="en-US" sz="2000" dirty="0">
                <a:solidFill>
                  <a:schemeClr val="bg1"/>
                </a:solidFill>
              </a:rPr>
              <a:t>则跳转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F66E49F-536C-4307-821A-36D72E8C44E3}"/>
              </a:ext>
            </a:extLst>
          </p:cNvPr>
          <p:cNvSpPr/>
          <p:nvPr/>
        </p:nvSpPr>
        <p:spPr>
          <a:xfrm flipV="1">
            <a:off x="2486825" y="3911598"/>
            <a:ext cx="3126576" cy="49066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连接符: 肘形 3">
            <a:extLst>
              <a:ext uri="{FF2B5EF4-FFF2-40B4-BE49-F238E27FC236}">
                <a16:creationId xmlns:a16="http://schemas.microsoft.com/office/drawing/2014/main" id="{C3C07498-9383-4ECF-A89C-C4934D8B2191}"/>
              </a:ext>
            </a:extLst>
          </p:cNvPr>
          <p:cNvCxnSpPr>
            <a:stCxn id="16" idx="3"/>
            <a:endCxn id="14" idx="1"/>
          </p:cNvCxnSpPr>
          <p:nvPr/>
        </p:nvCxnSpPr>
        <p:spPr>
          <a:xfrm flipV="1">
            <a:off x="5613401" y="3582010"/>
            <a:ext cx="1930399" cy="574921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E6AFB631-7571-4005-85D7-3FD43CD57BCF}"/>
              </a:ext>
            </a:extLst>
          </p:cNvPr>
          <p:cNvSpPr/>
          <p:nvPr/>
        </p:nvSpPr>
        <p:spPr>
          <a:xfrm flipV="1">
            <a:off x="1078125" y="8052598"/>
            <a:ext cx="4027275" cy="57492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" name="连接符: 肘形 5">
            <a:extLst>
              <a:ext uri="{FF2B5EF4-FFF2-40B4-BE49-F238E27FC236}">
                <a16:creationId xmlns:a16="http://schemas.microsoft.com/office/drawing/2014/main" id="{0A2A9A30-F95A-4518-8583-13A13D8DEB61}"/>
              </a:ext>
            </a:extLst>
          </p:cNvPr>
          <p:cNvCxnSpPr>
            <a:stCxn id="16" idx="1"/>
            <a:endCxn id="17" idx="1"/>
          </p:cNvCxnSpPr>
          <p:nvPr/>
        </p:nvCxnSpPr>
        <p:spPr>
          <a:xfrm rot="10800000" flipV="1">
            <a:off x="1078125" y="4156930"/>
            <a:ext cx="1408700" cy="4183127"/>
          </a:xfrm>
          <a:prstGeom prst="bentConnector3">
            <a:avLst>
              <a:gd name="adj1" fmla="val 1162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7D4F63B5-8FA8-43B2-A50D-331FF82EA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8036" y="7109652"/>
            <a:ext cx="4483544" cy="151786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45D47EB-0A92-4E58-B8FA-3D6B9F22D692}"/>
              </a:ext>
            </a:extLst>
          </p:cNvPr>
          <p:cNvSpPr/>
          <p:nvPr/>
        </p:nvSpPr>
        <p:spPr>
          <a:xfrm>
            <a:off x="7548037" y="4418494"/>
            <a:ext cx="44835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大于则跳转</a:t>
            </a:r>
            <a:r>
              <a:rPr lang="en-US" altLang="zh-CN" sz="2400" dirty="0">
                <a:solidFill>
                  <a:schemeClr val="bg1"/>
                </a:solidFill>
              </a:rPr>
              <a:t>,</a:t>
            </a:r>
            <a:r>
              <a:rPr lang="zh-CN" altLang="en-US" sz="2400" dirty="0">
                <a:solidFill>
                  <a:schemeClr val="bg1"/>
                </a:solidFill>
              </a:rPr>
              <a:t>跳转至</a:t>
            </a:r>
            <a:r>
              <a:rPr lang="en-US" altLang="zh-CN" sz="2400" dirty="0">
                <a:solidFill>
                  <a:schemeClr val="bg1"/>
                </a:solidFill>
              </a:rPr>
              <a:t>loc_18011464c</a:t>
            </a:r>
            <a:r>
              <a:rPr lang="zh-CN" altLang="en-US" sz="2400" dirty="0">
                <a:solidFill>
                  <a:schemeClr val="bg1"/>
                </a:solidFill>
              </a:rPr>
              <a:t>，未满足条件</a:t>
            </a:r>
          </a:p>
          <a:p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583B2843-0136-41B4-88FD-F9A06C2A99DF}"/>
              </a:ext>
            </a:extLst>
          </p:cNvPr>
          <p:cNvCxnSpPr>
            <a:stCxn id="17" idx="2"/>
          </p:cNvCxnSpPr>
          <p:nvPr/>
        </p:nvCxnSpPr>
        <p:spPr>
          <a:xfrm rot="5400000" flipH="1" flipV="1">
            <a:off x="3808201" y="4312762"/>
            <a:ext cx="3023398" cy="4456274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886868F3-DF40-4FA7-B7B1-3B3AAC4C9D3B}"/>
              </a:ext>
            </a:extLst>
          </p:cNvPr>
          <p:cNvSpPr txBox="1"/>
          <p:nvPr/>
        </p:nvSpPr>
        <p:spPr>
          <a:xfrm>
            <a:off x="7506479" y="6391895"/>
            <a:ext cx="4205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函数</a:t>
            </a:r>
            <a:r>
              <a:rPr lang="en-US" altLang="zh-CN" sz="2800" dirty="0" err="1">
                <a:solidFill>
                  <a:schemeClr val="bg1"/>
                </a:solidFill>
                <a:latin typeface="+mn-ea"/>
              </a:rPr>
              <a:t>GetScriptType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返回后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A2CFC53-F0FA-470F-ADD8-1751791AED0C}"/>
              </a:ext>
            </a:extLst>
          </p:cNvPr>
          <p:cNvSpPr/>
          <p:nvPr/>
        </p:nvSpPr>
        <p:spPr>
          <a:xfrm flipV="1">
            <a:off x="7667147" y="7436176"/>
            <a:ext cx="2124553" cy="38702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AC8682A-0C03-4809-B26C-D33F7144589D}"/>
              </a:ext>
            </a:extLst>
          </p:cNvPr>
          <p:cNvSpPr/>
          <p:nvPr/>
        </p:nvSpPr>
        <p:spPr>
          <a:xfrm flipV="1">
            <a:off x="7692547" y="8223576"/>
            <a:ext cx="2124553" cy="38702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DB68B97-38A0-43C4-9E9D-F2446B7A8DB5}"/>
              </a:ext>
            </a:extLst>
          </p:cNvPr>
          <p:cNvSpPr txBox="1"/>
          <p:nvPr/>
        </p:nvSpPr>
        <p:spPr>
          <a:xfrm>
            <a:off x="7506479" y="8822055"/>
            <a:ext cx="4525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返回值负数和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rsp+150h+var_110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处不等于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5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则跳转至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loc_180d9ae99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，条件未满足</a:t>
            </a:r>
          </a:p>
        </p:txBody>
      </p:sp>
    </p:spTree>
    <p:extLst>
      <p:ext uri="{BB962C8B-B14F-4D97-AF65-F5344CB8AC3E}">
        <p14:creationId xmlns:p14="http://schemas.microsoft.com/office/powerpoint/2010/main" val="9506450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DC501863-BE68-4C7B-9EA6-BDBE7ACA7D18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05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WebRTC Parameters UAF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漏洞利用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:</a:t>
              </a:r>
              <a:r>
                <a:rPr lang="zh-CN" altLang="en-US" sz="3600" dirty="0">
                  <a:solidFill>
                    <a:schemeClr val="bg1"/>
                  </a:solidFill>
                  <a:latin typeface="+mj-ea"/>
                </a:rPr>
                <a:t>类型混淆</a:t>
              </a:r>
              <a:endParaRPr kumimoji="1" lang="zh-CN" altLang="en-US" sz="3600" dirty="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B098E65-ECE3-494F-B54B-FD000064341C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</p:spPr>
        <p:txBody>
          <a:bodyPr wrap="square" numCol="1">
            <a:noAutofit/>
          </a:bodyPr>
          <a:lstStyle/>
          <a:p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F49CBC8-709A-4FAF-8E4C-C1B5E15605DC}"/>
              </a:ext>
            </a:extLst>
          </p:cNvPr>
          <p:cNvSpPr txBox="1"/>
          <p:nvPr/>
        </p:nvSpPr>
        <p:spPr>
          <a:xfrm>
            <a:off x="1078125" y="2516348"/>
            <a:ext cx="8230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经过搜索，我们在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chakra.dll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中找到一处符合上述条件的伪造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Type ID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1BFDF628-67A5-4C1C-A253-1FC101451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454" y="4480828"/>
            <a:ext cx="4597498" cy="487397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E68EECA7-3C5E-42CA-A72E-F0AE27677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127" y="3110800"/>
            <a:ext cx="6329210" cy="17787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B8538621-FDC7-4139-BEA0-4A482E963A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7337" y="3128392"/>
            <a:ext cx="4354154" cy="956957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CAC079B6-867D-40DB-B154-C7FA304A1402}"/>
              </a:ext>
            </a:extLst>
          </p:cNvPr>
          <p:cNvSpPr/>
          <p:nvPr/>
        </p:nvSpPr>
        <p:spPr>
          <a:xfrm flipV="1">
            <a:off x="9473412" y="3355440"/>
            <a:ext cx="1435888" cy="24533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3A1796B-9FCB-4639-8102-A29CC90327A0}"/>
              </a:ext>
            </a:extLst>
          </p:cNvPr>
          <p:cNvSpPr/>
          <p:nvPr/>
        </p:nvSpPr>
        <p:spPr>
          <a:xfrm flipV="1">
            <a:off x="8406612" y="4885726"/>
            <a:ext cx="1867688" cy="24533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" name="连接符: 肘形 4">
            <a:extLst>
              <a:ext uri="{FF2B5EF4-FFF2-40B4-BE49-F238E27FC236}">
                <a16:creationId xmlns:a16="http://schemas.microsoft.com/office/drawing/2014/main" id="{AC6BF478-C3E1-4AA0-AB42-93B2D0704607}"/>
              </a:ext>
            </a:extLst>
          </p:cNvPr>
          <p:cNvCxnSpPr>
            <a:stCxn id="28" idx="0"/>
            <a:endCxn id="29" idx="2"/>
          </p:cNvCxnSpPr>
          <p:nvPr/>
        </p:nvCxnSpPr>
        <p:spPr>
          <a:xfrm rot="5400000">
            <a:off x="9123430" y="3817799"/>
            <a:ext cx="1284953" cy="85090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0D3B5E47-07A4-4C01-ABA6-C38C3DA9CFDF}"/>
              </a:ext>
            </a:extLst>
          </p:cNvPr>
          <p:cNvSpPr/>
          <p:nvPr/>
        </p:nvSpPr>
        <p:spPr>
          <a:xfrm flipV="1">
            <a:off x="8406612" y="8533800"/>
            <a:ext cx="3556788" cy="82100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2" name="连接符: 肘形 11">
            <a:extLst>
              <a:ext uri="{FF2B5EF4-FFF2-40B4-BE49-F238E27FC236}">
                <a16:creationId xmlns:a16="http://schemas.microsoft.com/office/drawing/2014/main" id="{1A288772-E6F6-48BB-AD6D-CE14CB6AEC44}"/>
              </a:ext>
            </a:extLst>
          </p:cNvPr>
          <p:cNvCxnSpPr>
            <a:stCxn id="29" idx="3"/>
            <a:endCxn id="30" idx="2"/>
          </p:cNvCxnSpPr>
          <p:nvPr/>
        </p:nvCxnSpPr>
        <p:spPr>
          <a:xfrm flipH="1">
            <a:off x="10185006" y="5008392"/>
            <a:ext cx="89294" cy="3525408"/>
          </a:xfrm>
          <a:prstGeom prst="bentConnector4">
            <a:avLst>
              <a:gd name="adj1" fmla="val -256008"/>
              <a:gd name="adj2" fmla="val 5174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62161A14-40DB-44A2-8058-1F73903B46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0937" y="5376862"/>
            <a:ext cx="3372642" cy="835832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82FA7E23-809E-4828-8774-A22B014B16AF}"/>
              </a:ext>
            </a:extLst>
          </p:cNvPr>
          <p:cNvSpPr/>
          <p:nvPr/>
        </p:nvSpPr>
        <p:spPr>
          <a:xfrm flipV="1">
            <a:off x="1234287" y="5399880"/>
            <a:ext cx="3118638" cy="31511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0FD37978-8930-4889-A042-AD3DEEF22AB9}"/>
              </a:ext>
            </a:extLst>
          </p:cNvPr>
          <p:cNvCxnSpPr>
            <a:cxnSpLocks/>
            <a:endCxn id="32" idx="3"/>
          </p:cNvCxnSpPr>
          <p:nvPr/>
        </p:nvCxnSpPr>
        <p:spPr>
          <a:xfrm rot="10800000">
            <a:off x="4352926" y="5557439"/>
            <a:ext cx="4053691" cy="3386536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622B8413-E05D-4F4F-9C2B-665599B00073}"/>
              </a:ext>
            </a:extLst>
          </p:cNvPr>
          <p:cNvSpPr txBox="1"/>
          <p:nvPr/>
        </p:nvSpPr>
        <p:spPr>
          <a:xfrm>
            <a:off x="1064753" y="6920089"/>
            <a:ext cx="49550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7ffd830aee44</a:t>
            </a:r>
            <a:r>
              <a:rPr lang="zh-CN" altLang="en-US" sz="2800" dirty="0">
                <a:solidFill>
                  <a:schemeClr val="bg1"/>
                </a:solidFill>
              </a:rPr>
              <a:t>处的</a:t>
            </a:r>
            <a:r>
              <a:rPr lang="en-US" altLang="zh-CN" sz="2800" dirty="0">
                <a:solidFill>
                  <a:schemeClr val="bg1"/>
                </a:solidFill>
              </a:rPr>
              <a:t>4</a:t>
            </a:r>
            <a:r>
              <a:rPr lang="zh-CN" altLang="en-US" sz="2800" dirty="0">
                <a:solidFill>
                  <a:schemeClr val="bg1"/>
                </a:solidFill>
              </a:rPr>
              <a:t>字节</a:t>
            </a:r>
            <a:r>
              <a:rPr lang="en-US" altLang="zh-CN" sz="2800" dirty="0">
                <a:solidFill>
                  <a:schemeClr val="bg1"/>
                </a:solidFill>
              </a:rPr>
              <a:t>Type ID</a:t>
            </a:r>
            <a:r>
              <a:rPr lang="zh-CN" altLang="en-US" sz="2800" dirty="0">
                <a:solidFill>
                  <a:schemeClr val="bg1"/>
                </a:solidFill>
              </a:rPr>
              <a:t>值满足</a:t>
            </a:r>
            <a:r>
              <a:rPr lang="en-US" altLang="zh-CN" sz="2800" dirty="0" err="1">
                <a:solidFill>
                  <a:schemeClr val="bg1"/>
                </a:solidFill>
              </a:rPr>
              <a:t>GetScritpType</a:t>
            </a:r>
            <a:r>
              <a:rPr lang="zh-CN" altLang="en-US" sz="2800" dirty="0">
                <a:solidFill>
                  <a:schemeClr val="bg1"/>
                </a:solidFill>
              </a:rPr>
              <a:t>要求，返回值大于等于</a:t>
            </a:r>
            <a:r>
              <a:rPr lang="en-US" altLang="zh-CN" sz="2800" dirty="0">
                <a:solidFill>
                  <a:schemeClr val="bg1"/>
                </a:solidFill>
              </a:rPr>
              <a:t>0</a:t>
            </a:r>
            <a:r>
              <a:rPr lang="zh-CN" altLang="en-US" sz="2800" dirty="0">
                <a:solidFill>
                  <a:schemeClr val="bg1"/>
                </a:solidFill>
              </a:rPr>
              <a:t>，并且</a:t>
            </a:r>
            <a:r>
              <a:rPr lang="en-US" altLang="zh-CN" sz="2800" dirty="0">
                <a:solidFill>
                  <a:schemeClr val="bg1"/>
                </a:solidFill>
              </a:rPr>
              <a:t>[rsp+150h+var_110]</a:t>
            </a:r>
            <a:r>
              <a:rPr lang="zh-CN" altLang="en-US" sz="2800" dirty="0">
                <a:solidFill>
                  <a:schemeClr val="bg1"/>
                </a:solidFill>
              </a:rPr>
              <a:t>等于</a:t>
            </a:r>
            <a:r>
              <a:rPr lang="en-US" altLang="zh-CN" sz="2800" dirty="0">
                <a:solidFill>
                  <a:schemeClr val="bg1"/>
                </a:solidFill>
              </a:rPr>
              <a:t>5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78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DC501863-BE68-4C7B-9EA6-BDBE7ACA7D18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05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WebRTC Parameters UAF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漏洞利用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:</a:t>
              </a:r>
              <a:r>
                <a:rPr lang="zh-CN" altLang="en-US" sz="3600" dirty="0">
                  <a:solidFill>
                    <a:schemeClr val="bg1"/>
                  </a:solidFill>
                  <a:latin typeface="+mj-ea"/>
                </a:rPr>
                <a:t>类型混淆</a:t>
              </a:r>
              <a:endParaRPr kumimoji="1" lang="zh-CN" altLang="en-US" sz="3600" dirty="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B098E65-ECE3-494F-B54B-FD000064341C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</p:spPr>
        <p:txBody>
          <a:bodyPr wrap="square" numCol="1">
            <a:noAutofit/>
          </a:bodyPr>
          <a:lstStyle/>
          <a:p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92F9F4E-729B-40A1-9871-BE9874A8097F}"/>
              </a:ext>
            </a:extLst>
          </p:cNvPr>
          <p:cNvSpPr txBox="1"/>
          <p:nvPr/>
        </p:nvSpPr>
        <p:spPr>
          <a:xfrm>
            <a:off x="1045235" y="2514058"/>
            <a:ext cx="11304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虚表指针的要求为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59EB3BA0-649E-4671-A90B-1A5253857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721" y="2996695"/>
            <a:ext cx="6497170" cy="912102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346811FF-4646-4F9A-B5B2-C0483E103776}"/>
              </a:ext>
            </a:extLst>
          </p:cNvPr>
          <p:cNvSpPr/>
          <p:nvPr/>
        </p:nvSpPr>
        <p:spPr>
          <a:xfrm flipV="1">
            <a:off x="3962867" y="3301160"/>
            <a:ext cx="2902754" cy="14543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72AA8868-BC5B-4FBE-BC78-5628B003ADAF}"/>
              </a:ext>
            </a:extLst>
          </p:cNvPr>
          <p:cNvCxnSpPr>
            <a:cxnSpLocks/>
            <a:stCxn id="23" idx="3"/>
            <a:endCxn id="34" idx="0"/>
          </p:cNvCxnSpPr>
          <p:nvPr/>
        </p:nvCxnSpPr>
        <p:spPr>
          <a:xfrm flipV="1">
            <a:off x="6865621" y="2885661"/>
            <a:ext cx="3344171" cy="488215"/>
          </a:xfrm>
          <a:prstGeom prst="bentConnector4">
            <a:avLst>
              <a:gd name="adj1" fmla="val 15621"/>
              <a:gd name="adj2" fmla="val 14682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5DAB2EFF-CBE6-4034-84B0-0BCBFFAA2256}"/>
              </a:ext>
            </a:extLst>
          </p:cNvPr>
          <p:cNvSpPr txBox="1"/>
          <p:nvPr/>
        </p:nvSpPr>
        <p:spPr>
          <a:xfrm>
            <a:off x="7910399" y="2885661"/>
            <a:ext cx="4598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24">
              <a:defRPr/>
            </a:pP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虚函数调用的必须是一个合法的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CFG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目标地址</a:t>
            </a:r>
            <a:endParaRPr lang="en-US" altLang="zh-CN" sz="2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0A09C04F-6A69-45E0-AB25-6C0C7806B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703" y="4340372"/>
            <a:ext cx="3117609" cy="1450680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2927822B-C332-40BD-91C8-EFAE8F550784}"/>
              </a:ext>
            </a:extLst>
          </p:cNvPr>
          <p:cNvSpPr txBox="1"/>
          <p:nvPr/>
        </p:nvSpPr>
        <p:spPr>
          <a:xfrm>
            <a:off x="1045235" y="3882815"/>
            <a:ext cx="5058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函数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</a:rPr>
              <a:t>UnpackDictionary</a:t>
            </a:r>
            <a:endParaRPr lang="zh-CN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EF86832-8AE0-4C10-BBE2-AF66DE64CFBE}"/>
              </a:ext>
            </a:extLst>
          </p:cNvPr>
          <p:cNvSpPr txBox="1"/>
          <p:nvPr/>
        </p:nvSpPr>
        <p:spPr>
          <a:xfrm>
            <a:off x="1091703" y="8183444"/>
            <a:ext cx="7467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Js::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JavascriptOperators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::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</a:rPr>
              <a:t>OP_GetProperty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97797E67-69E7-49B0-9072-05B54F2F1114}"/>
              </a:ext>
            </a:extLst>
          </p:cNvPr>
          <p:cNvCxnSpPr>
            <a:cxnSpLocks/>
            <a:stCxn id="49" idx="1"/>
            <a:endCxn id="37" idx="1"/>
          </p:cNvCxnSpPr>
          <p:nvPr/>
        </p:nvCxnSpPr>
        <p:spPr>
          <a:xfrm rot="10800000" flipV="1">
            <a:off x="1045235" y="3804698"/>
            <a:ext cx="2917632" cy="308949"/>
          </a:xfrm>
          <a:prstGeom prst="bentConnector3">
            <a:avLst>
              <a:gd name="adj1" fmla="val 10783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2" name="图片 41">
            <a:extLst>
              <a:ext uri="{FF2B5EF4-FFF2-40B4-BE49-F238E27FC236}">
                <a16:creationId xmlns:a16="http://schemas.microsoft.com/office/drawing/2014/main" id="{CF891938-C438-4ED0-A4CF-A45BFC76E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1703" y="8840801"/>
            <a:ext cx="4552959" cy="1422800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9924FB3F-BE3D-4BDC-A66B-ADB9FF48B537}"/>
              </a:ext>
            </a:extLst>
          </p:cNvPr>
          <p:cNvSpPr/>
          <p:nvPr/>
        </p:nvSpPr>
        <p:spPr>
          <a:xfrm flipV="1">
            <a:off x="1738731" y="8791423"/>
            <a:ext cx="2365308" cy="22825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E0CA0C9-361F-4C4C-97AB-0E5D06B858AB}"/>
              </a:ext>
            </a:extLst>
          </p:cNvPr>
          <p:cNvSpPr txBox="1"/>
          <p:nvPr/>
        </p:nvSpPr>
        <p:spPr>
          <a:xfrm>
            <a:off x="8323453" y="6276953"/>
            <a:ext cx="37081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24">
              <a:defRPr/>
            </a:pP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伪造的虚表指针</a:t>
            </a:r>
            <a:r>
              <a:rPr lang="en-US" altLang="zh-CN" sz="2800" dirty="0">
                <a:solidFill>
                  <a:schemeClr val="bg1"/>
                </a:solidFill>
                <a:latin typeface="+mn-ea"/>
              </a:rPr>
              <a:t>+0x88</a:t>
            </a:r>
            <a:r>
              <a:rPr lang="zh-CN" altLang="en-US" sz="2800" dirty="0">
                <a:solidFill>
                  <a:schemeClr val="bg1"/>
                </a:solidFill>
                <a:latin typeface="+mn-ea"/>
              </a:rPr>
              <a:t>处必须有一特定函数，能对伪造对象相关区域进行修改</a:t>
            </a:r>
            <a:endParaRPr lang="en-US" altLang="zh-CN" sz="2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2955D5B-6B39-4101-BE9A-65DF5CFBD010}"/>
              </a:ext>
            </a:extLst>
          </p:cNvPr>
          <p:cNvSpPr/>
          <p:nvPr/>
        </p:nvSpPr>
        <p:spPr>
          <a:xfrm flipV="1">
            <a:off x="1847578" y="7184045"/>
            <a:ext cx="6429824" cy="22561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466206C-6AB9-49DB-AF0D-DB6B12939487}"/>
              </a:ext>
            </a:extLst>
          </p:cNvPr>
          <p:cNvSpPr txBox="1"/>
          <p:nvPr/>
        </p:nvSpPr>
        <p:spPr>
          <a:xfrm>
            <a:off x="1052721" y="5815288"/>
            <a:ext cx="7026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Js:: 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</a:rPr>
              <a:t>CJavascriptOperations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::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</a:rPr>
              <a:t>GetProperty</a:t>
            </a:r>
            <a:endParaRPr lang="zh-CN" altLang="en-US" sz="2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AC21E30A-2381-4E3B-94EB-D7CA7490751E}"/>
              </a:ext>
            </a:extLst>
          </p:cNvPr>
          <p:cNvSpPr/>
          <p:nvPr/>
        </p:nvSpPr>
        <p:spPr>
          <a:xfrm flipV="1">
            <a:off x="3962867" y="3703431"/>
            <a:ext cx="3504733" cy="20253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122BBF10-8BB8-4846-851C-15973949EC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2354" y="8887427"/>
            <a:ext cx="5659226" cy="1347435"/>
          </a:xfrm>
          <a:prstGeom prst="rect">
            <a:avLst/>
          </a:prstGeom>
        </p:spPr>
      </p:pic>
      <p:cxnSp>
        <p:nvCxnSpPr>
          <p:cNvPr id="52" name="连接符: 肘形 51">
            <a:extLst>
              <a:ext uri="{FF2B5EF4-FFF2-40B4-BE49-F238E27FC236}">
                <a16:creationId xmlns:a16="http://schemas.microsoft.com/office/drawing/2014/main" id="{73555415-B5DF-4ABF-92F3-1FC4FB2C7F46}"/>
              </a:ext>
            </a:extLst>
          </p:cNvPr>
          <p:cNvCxnSpPr>
            <a:cxnSpLocks/>
            <a:stCxn id="44" idx="1"/>
            <a:endCxn id="73" idx="1"/>
          </p:cNvCxnSpPr>
          <p:nvPr/>
        </p:nvCxnSpPr>
        <p:spPr>
          <a:xfrm rot="10800000" flipH="1" flipV="1">
            <a:off x="1738731" y="8905550"/>
            <a:ext cx="100560" cy="1276394"/>
          </a:xfrm>
          <a:prstGeom prst="bentConnector3">
            <a:avLst>
              <a:gd name="adj1" fmla="val -116550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连接符: 肘形 52">
            <a:extLst>
              <a:ext uri="{FF2B5EF4-FFF2-40B4-BE49-F238E27FC236}">
                <a16:creationId xmlns:a16="http://schemas.microsoft.com/office/drawing/2014/main" id="{DC1D6B03-C912-4921-AB07-251850C8E0B3}"/>
              </a:ext>
            </a:extLst>
          </p:cNvPr>
          <p:cNvCxnSpPr>
            <a:cxnSpLocks/>
            <a:stCxn id="54" idx="2"/>
            <a:endCxn id="44" idx="2"/>
          </p:cNvCxnSpPr>
          <p:nvPr/>
        </p:nvCxnSpPr>
        <p:spPr>
          <a:xfrm rot="16200000" flipV="1">
            <a:off x="5828078" y="5884730"/>
            <a:ext cx="211530" cy="6024915"/>
          </a:xfrm>
          <a:prstGeom prst="bentConnector3">
            <a:avLst>
              <a:gd name="adj1" fmla="val 20807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6601871B-F5D6-42B8-8C56-1A66FD584751}"/>
              </a:ext>
            </a:extLst>
          </p:cNvPr>
          <p:cNvSpPr/>
          <p:nvPr/>
        </p:nvSpPr>
        <p:spPr>
          <a:xfrm flipV="1">
            <a:off x="7910399" y="9002953"/>
            <a:ext cx="2071801" cy="22210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9E79CDB3-2C3E-4C5D-8E8D-3541F3A940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8124" y="6235995"/>
            <a:ext cx="7059531" cy="1866899"/>
          </a:xfrm>
          <a:prstGeom prst="rect">
            <a:avLst/>
          </a:prstGeom>
        </p:spPr>
      </p:pic>
      <p:cxnSp>
        <p:nvCxnSpPr>
          <p:cNvPr id="41" name="连接符: 肘形 40">
            <a:extLst>
              <a:ext uri="{FF2B5EF4-FFF2-40B4-BE49-F238E27FC236}">
                <a16:creationId xmlns:a16="http://schemas.microsoft.com/office/drawing/2014/main" id="{DBEB7731-65B7-4903-B78D-8297CE159AEB}"/>
              </a:ext>
            </a:extLst>
          </p:cNvPr>
          <p:cNvCxnSpPr>
            <a:cxnSpLocks/>
            <a:stCxn id="38" idx="1"/>
            <a:endCxn id="48" idx="1"/>
          </p:cNvCxnSpPr>
          <p:nvPr/>
        </p:nvCxnSpPr>
        <p:spPr>
          <a:xfrm rot="10800000" flipV="1">
            <a:off x="1052721" y="5405979"/>
            <a:ext cx="634170" cy="640141"/>
          </a:xfrm>
          <a:prstGeom prst="bentConnector3">
            <a:avLst>
              <a:gd name="adj1" fmla="val 13604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97436E47-57B5-45EB-85B7-B27C6091252E}"/>
              </a:ext>
            </a:extLst>
          </p:cNvPr>
          <p:cNvSpPr/>
          <p:nvPr/>
        </p:nvSpPr>
        <p:spPr>
          <a:xfrm flipV="1">
            <a:off x="1686891" y="5295686"/>
            <a:ext cx="2275976" cy="22058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0" name="连接符: 肘形 49">
            <a:extLst>
              <a:ext uri="{FF2B5EF4-FFF2-40B4-BE49-F238E27FC236}">
                <a16:creationId xmlns:a16="http://schemas.microsoft.com/office/drawing/2014/main" id="{9E51F59E-D31D-45FE-8B89-20A76F03FFAB}"/>
              </a:ext>
            </a:extLst>
          </p:cNvPr>
          <p:cNvCxnSpPr>
            <a:cxnSpLocks/>
            <a:stCxn id="47" idx="1"/>
            <a:endCxn id="39" idx="1"/>
          </p:cNvCxnSpPr>
          <p:nvPr/>
        </p:nvCxnSpPr>
        <p:spPr>
          <a:xfrm rot="10800000" flipV="1">
            <a:off x="1091704" y="7296851"/>
            <a:ext cx="755875" cy="1086647"/>
          </a:xfrm>
          <a:prstGeom prst="bentConnector3">
            <a:avLst>
              <a:gd name="adj1" fmla="val 147045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3" name="矩形 72">
            <a:extLst>
              <a:ext uri="{FF2B5EF4-FFF2-40B4-BE49-F238E27FC236}">
                <a16:creationId xmlns:a16="http://schemas.microsoft.com/office/drawing/2014/main" id="{3C8180B8-330F-48C0-80D1-F265C241B624}"/>
              </a:ext>
            </a:extLst>
          </p:cNvPr>
          <p:cNvSpPr/>
          <p:nvPr/>
        </p:nvSpPr>
        <p:spPr>
          <a:xfrm flipV="1">
            <a:off x="1839291" y="10050909"/>
            <a:ext cx="2746564" cy="26207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75114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DC501863-BE68-4C7B-9EA6-BDBE7ACA7D18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05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WebRTC Parameters UAF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漏洞利用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:</a:t>
              </a:r>
              <a:r>
                <a:rPr lang="zh-CN" altLang="en-US" sz="3600" dirty="0">
                  <a:solidFill>
                    <a:schemeClr val="bg1"/>
                  </a:solidFill>
                  <a:latin typeface="+mj-ea"/>
                </a:rPr>
                <a:t>类型混淆</a:t>
              </a:r>
              <a:endParaRPr kumimoji="1" lang="zh-CN" altLang="en-US" sz="3600" dirty="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B098E65-ECE3-494F-B54B-FD000064341C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</p:spPr>
        <p:txBody>
          <a:bodyPr wrap="square" numCol="1">
            <a:noAutofit/>
          </a:bodyPr>
          <a:lstStyle/>
          <a:p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92F9F4E-729B-40A1-9871-BE9874A8097F}"/>
              </a:ext>
            </a:extLst>
          </p:cNvPr>
          <p:cNvSpPr txBox="1"/>
          <p:nvPr/>
        </p:nvSpPr>
        <p:spPr>
          <a:xfrm>
            <a:off x="1045235" y="2514058"/>
            <a:ext cx="11304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经过搜索，我们终于在</a:t>
            </a:r>
            <a:r>
              <a:rPr lang="en-US" altLang="zh-CN" sz="2400" dirty="0">
                <a:solidFill>
                  <a:schemeClr val="bg1"/>
                </a:solidFill>
              </a:rPr>
              <a:t>chakra</a:t>
            </a:r>
            <a:r>
              <a:rPr lang="zh-CN" altLang="en-US" sz="2400" dirty="0">
                <a:solidFill>
                  <a:schemeClr val="bg1"/>
                </a:solidFill>
              </a:rPr>
              <a:t>中找到一个符合条件的函数。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17385A7C-9998-40FB-83E2-C7661EEE1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125" y="3021120"/>
            <a:ext cx="7221871" cy="2052351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012B647D-9864-4F45-AF10-C49067DCF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125" y="5110107"/>
            <a:ext cx="7221871" cy="179109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A0C9DD9D-6ACD-471D-803D-84733F79AF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125" y="6937832"/>
            <a:ext cx="7221871" cy="319956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11AA9C24-386A-43E9-A17D-94B2BD42D2F6}"/>
              </a:ext>
            </a:extLst>
          </p:cNvPr>
          <p:cNvSpPr/>
          <p:nvPr/>
        </p:nvSpPr>
        <p:spPr>
          <a:xfrm flipV="1">
            <a:off x="5384617" y="3433460"/>
            <a:ext cx="2463983" cy="22413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C2003F4-CCC0-498D-9306-A617DC159FBC}"/>
              </a:ext>
            </a:extLst>
          </p:cNvPr>
          <p:cNvSpPr txBox="1"/>
          <p:nvPr/>
        </p:nvSpPr>
        <p:spPr>
          <a:xfrm>
            <a:off x="8299996" y="3033010"/>
            <a:ext cx="3596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rbx</a:t>
            </a:r>
            <a:r>
              <a:rPr lang="zh-CN" altLang="en-US" sz="2400" dirty="0">
                <a:solidFill>
                  <a:schemeClr val="bg1"/>
                </a:solidFill>
              </a:rPr>
              <a:t>指向伪造对象</a:t>
            </a:r>
          </a:p>
        </p:txBody>
      </p:sp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8E3B8415-7A94-45A1-851B-0AC85C3607A2}"/>
              </a:ext>
            </a:extLst>
          </p:cNvPr>
          <p:cNvCxnSpPr>
            <a:cxnSpLocks/>
            <a:stCxn id="35" idx="3"/>
            <a:endCxn id="43" idx="1"/>
          </p:cNvCxnSpPr>
          <p:nvPr/>
        </p:nvCxnSpPr>
        <p:spPr>
          <a:xfrm flipV="1">
            <a:off x="7848600" y="3263843"/>
            <a:ext cx="451396" cy="281686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8DD1C0C9-3535-4583-A026-06CAF6F0D2C7}"/>
              </a:ext>
            </a:extLst>
          </p:cNvPr>
          <p:cNvSpPr/>
          <p:nvPr/>
        </p:nvSpPr>
        <p:spPr>
          <a:xfrm flipV="1">
            <a:off x="5167301" y="5497295"/>
            <a:ext cx="2186000" cy="17960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F9889D9-31FD-477D-A5D2-BB6E0D8DE76B}"/>
              </a:ext>
            </a:extLst>
          </p:cNvPr>
          <p:cNvSpPr txBox="1"/>
          <p:nvPr/>
        </p:nvSpPr>
        <p:spPr>
          <a:xfrm>
            <a:off x="1011475" y="7674394"/>
            <a:ext cx="74364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但是需要保证虚表指针</a:t>
            </a:r>
            <a:r>
              <a:rPr lang="en-US" altLang="zh-CN" sz="2400" dirty="0">
                <a:solidFill>
                  <a:schemeClr val="bg1"/>
                </a:solidFill>
              </a:rPr>
              <a:t>+8</a:t>
            </a:r>
            <a:r>
              <a:rPr lang="zh-CN" altLang="en-US" sz="2400" dirty="0">
                <a:solidFill>
                  <a:schemeClr val="bg1"/>
                </a:solidFill>
              </a:rPr>
              <a:t>位置的方法也是一个合法的</a:t>
            </a:r>
            <a:r>
              <a:rPr lang="en-US" altLang="zh-CN" sz="2400" dirty="0">
                <a:solidFill>
                  <a:schemeClr val="bg1"/>
                </a:solidFill>
              </a:rPr>
              <a:t>CFG</a:t>
            </a:r>
            <a:r>
              <a:rPr lang="zh-CN" altLang="en-US" sz="2400" dirty="0">
                <a:solidFill>
                  <a:schemeClr val="bg1"/>
                </a:solidFill>
              </a:rPr>
              <a:t>目标地址且不能产生任何副作用（上下文改动、崩溃等）</a:t>
            </a:r>
          </a:p>
          <a:p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6" name="连接符: 肘形 5">
            <a:extLst>
              <a:ext uri="{FF2B5EF4-FFF2-40B4-BE49-F238E27FC236}">
                <a16:creationId xmlns:a16="http://schemas.microsoft.com/office/drawing/2014/main" id="{3628543A-EE2D-47AD-986E-A589B10373F2}"/>
              </a:ext>
            </a:extLst>
          </p:cNvPr>
          <p:cNvCxnSpPr>
            <a:stCxn id="56" idx="1"/>
            <a:endCxn id="57" idx="0"/>
          </p:cNvCxnSpPr>
          <p:nvPr/>
        </p:nvCxnSpPr>
        <p:spPr>
          <a:xfrm rot="10800000" flipV="1">
            <a:off x="4729721" y="5587096"/>
            <a:ext cx="437581" cy="208729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FEB6F4C7-C0E2-49D2-9812-485C66A7621B}"/>
              </a:ext>
            </a:extLst>
          </p:cNvPr>
          <p:cNvSpPr txBox="1"/>
          <p:nvPr/>
        </p:nvSpPr>
        <p:spPr>
          <a:xfrm>
            <a:off x="8818898" y="5373295"/>
            <a:ext cx="31326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chemeClr val="bg1"/>
                </a:solidFill>
              </a:rPr>
              <a:t>RegisterTrackingClient</a:t>
            </a:r>
            <a:r>
              <a:rPr lang="zh-CN" altLang="en-US" sz="2400" dirty="0">
                <a:solidFill>
                  <a:schemeClr val="bg1"/>
                </a:solidFill>
              </a:rPr>
              <a:t>可以令伪造对象</a:t>
            </a:r>
            <a:r>
              <a:rPr lang="en-US" altLang="zh-CN" sz="2400" dirty="0">
                <a:solidFill>
                  <a:schemeClr val="bg1"/>
                </a:solidFill>
              </a:rPr>
              <a:t>+68h</a:t>
            </a:r>
            <a:r>
              <a:rPr lang="zh-CN" altLang="en-US" sz="2400" dirty="0">
                <a:solidFill>
                  <a:schemeClr val="bg1"/>
                </a:solidFill>
              </a:rPr>
              <a:t>位置指向伪造对象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F43AAE79-A089-43BC-8FEB-C7A1E1393C31}"/>
              </a:ext>
            </a:extLst>
          </p:cNvPr>
          <p:cNvSpPr/>
          <p:nvPr/>
        </p:nvSpPr>
        <p:spPr>
          <a:xfrm flipV="1">
            <a:off x="5200193" y="6483676"/>
            <a:ext cx="2389328" cy="17960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3F75C997-34BE-489D-9048-38C44DED84AE}"/>
              </a:ext>
            </a:extLst>
          </p:cNvPr>
          <p:cNvCxnSpPr>
            <a:cxnSpLocks/>
            <a:stCxn id="59" idx="2"/>
            <a:endCxn id="58" idx="1"/>
          </p:cNvCxnSpPr>
          <p:nvPr/>
        </p:nvCxnSpPr>
        <p:spPr>
          <a:xfrm rot="5400000" flipH="1" flipV="1">
            <a:off x="7351769" y="5016548"/>
            <a:ext cx="510216" cy="2424041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2241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DC501863-BE68-4C7B-9EA6-BDBE7ACA7D18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05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WebRTC Parameters UAF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漏洞利用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:</a:t>
              </a:r>
              <a:r>
                <a:rPr lang="zh-CN" altLang="en-US" sz="3600" dirty="0">
                  <a:solidFill>
                    <a:schemeClr val="bg1"/>
                  </a:solidFill>
                  <a:latin typeface="+mj-ea"/>
                </a:rPr>
                <a:t>类型混淆</a:t>
              </a:r>
              <a:endParaRPr kumimoji="1" lang="zh-CN" altLang="en-US" sz="3600" dirty="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B098E65-ECE3-494F-B54B-FD000064341C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</p:spPr>
        <p:txBody>
          <a:bodyPr wrap="square" numCol="1">
            <a:noAutofit/>
          </a:bodyPr>
          <a:lstStyle/>
          <a:p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770B5BC-3CE5-4BAF-98EA-1124CD47ADA1}"/>
              </a:ext>
            </a:extLst>
          </p:cNvPr>
          <p:cNvSpPr txBox="1"/>
          <p:nvPr/>
        </p:nvSpPr>
        <p:spPr>
          <a:xfrm>
            <a:off x="1086591" y="7263285"/>
            <a:ext cx="11084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反推的伪造虚表指针为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17588E35-4A18-4985-AEE0-D1E1242C6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903" y="7837522"/>
            <a:ext cx="10951677" cy="56859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4FFF81F9-4C48-4CB8-BB62-A2C7F03CE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230" y="3085280"/>
            <a:ext cx="10953455" cy="502814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C1802748-DA66-42C5-B622-406BEF3A7D21}"/>
              </a:ext>
            </a:extLst>
          </p:cNvPr>
          <p:cNvSpPr txBox="1"/>
          <p:nvPr/>
        </p:nvSpPr>
        <p:spPr>
          <a:xfrm>
            <a:off x="1068229" y="3661016"/>
            <a:ext cx="10953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同时在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Fake_vtable+0x08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处也存在一个函数，可以被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</a:rPr>
              <a:t>RegisterTrackingClient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调用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4747E86B-11F4-4BED-B965-669E4D0383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9903" y="5222505"/>
            <a:ext cx="10961571" cy="1928208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E74EFBA4-48E8-4EFF-8FA9-5862EE6B3309}"/>
              </a:ext>
            </a:extLst>
          </p:cNvPr>
          <p:cNvSpPr txBox="1"/>
          <p:nvPr/>
        </p:nvSpPr>
        <p:spPr>
          <a:xfrm>
            <a:off x="1068231" y="4690011"/>
            <a:ext cx="10953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且此方法不会产生任何副作用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922FA25-4D7D-418A-97FF-21A8D1B582D8}"/>
              </a:ext>
            </a:extLst>
          </p:cNvPr>
          <p:cNvSpPr txBox="1"/>
          <p:nvPr/>
        </p:nvSpPr>
        <p:spPr>
          <a:xfrm>
            <a:off x="1079902" y="2550360"/>
            <a:ext cx="10441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Fake_vtable+0x88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处的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</a:rPr>
              <a:t>RegisterTrackingClient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函数可以被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</a:rPr>
              <a:t>OP_GetProperty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调用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E384FE41-6163-4589-B2C4-930B8264DF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903" y="4185104"/>
            <a:ext cx="10961572" cy="40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8767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DC501863-BE68-4C7B-9EA6-BDBE7ACA7D18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05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WebRTC Parameters UAF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漏洞利用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:</a:t>
              </a:r>
              <a:r>
                <a:rPr lang="zh-CN" altLang="en-US" sz="3600" dirty="0">
                  <a:solidFill>
                    <a:schemeClr val="bg1"/>
                  </a:solidFill>
                  <a:latin typeface="+mj-ea"/>
                </a:rPr>
                <a:t>从类型混淆到内存越界</a:t>
              </a:r>
              <a:endParaRPr lang="en-US" altLang="zh-CN" sz="3600" dirty="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B098E65-ECE3-494F-B54B-FD000064341C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</p:spPr>
        <p:txBody>
          <a:bodyPr wrap="square" numCol="1">
            <a:noAutofit/>
          </a:bodyPr>
          <a:lstStyle/>
          <a:p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4E7CE11-D78D-4559-BC33-6A036BF81130}"/>
              </a:ext>
            </a:extLst>
          </p:cNvPr>
          <p:cNvSpPr txBox="1"/>
          <p:nvPr/>
        </p:nvSpPr>
        <p:spPr>
          <a:xfrm>
            <a:off x="1078125" y="2492554"/>
            <a:ext cx="10953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如何利用“</a:t>
            </a:r>
            <a:r>
              <a:rPr lang="en-US" altLang="zh-CN" sz="2400" dirty="0">
                <a:solidFill>
                  <a:schemeClr val="bg1"/>
                </a:solidFill>
              </a:rPr>
              <a:t>(fakeobj+0x68) = </a:t>
            </a:r>
            <a:r>
              <a:rPr lang="en-US" altLang="zh-CN" sz="2400" dirty="0" err="1">
                <a:solidFill>
                  <a:schemeClr val="bg1"/>
                </a:solidFill>
              </a:rPr>
              <a:t>fakeobj</a:t>
            </a:r>
            <a:r>
              <a:rPr lang="zh-CN" altLang="en-US" sz="2400" dirty="0">
                <a:solidFill>
                  <a:schemeClr val="bg1"/>
                </a:solidFill>
              </a:rPr>
              <a:t>”这个能力？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B511BAD-CD26-463A-BE36-8D96ABCDE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125" y="4979178"/>
            <a:ext cx="7278475" cy="174209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4902FDD-0490-4B95-B6A5-9C378CDCA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75" y="2972794"/>
            <a:ext cx="7266225" cy="196261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DE21BE6A-702B-42A0-BCB6-437E2A2C8FE8}"/>
              </a:ext>
            </a:extLst>
          </p:cNvPr>
          <p:cNvSpPr/>
          <p:nvPr/>
        </p:nvSpPr>
        <p:spPr>
          <a:xfrm flipV="1">
            <a:off x="1078125" y="4505325"/>
            <a:ext cx="1922250" cy="20569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885DE06-67FD-4838-A14B-930AAD1E7A52}"/>
              </a:ext>
            </a:extLst>
          </p:cNvPr>
          <p:cNvSpPr/>
          <p:nvPr/>
        </p:nvSpPr>
        <p:spPr>
          <a:xfrm flipV="1">
            <a:off x="5777018" y="5850223"/>
            <a:ext cx="2579581" cy="20569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6D5EB86-4B47-4E98-871A-9B9D1C20CF67}"/>
              </a:ext>
            </a:extLst>
          </p:cNvPr>
          <p:cNvSpPr txBox="1"/>
          <p:nvPr/>
        </p:nvSpPr>
        <p:spPr>
          <a:xfrm>
            <a:off x="730475" y="7077922"/>
            <a:ext cx="2642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伪造对象起始位置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DBD7718-D41C-47FC-B40A-E7D2FDCB53F1}"/>
              </a:ext>
            </a:extLst>
          </p:cNvPr>
          <p:cNvSpPr/>
          <p:nvPr/>
        </p:nvSpPr>
        <p:spPr>
          <a:xfrm flipV="1">
            <a:off x="1090375" y="5402162"/>
            <a:ext cx="1922250" cy="20569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E24BADF-84ED-4079-B696-EAB19AA0478E}"/>
              </a:ext>
            </a:extLst>
          </p:cNvPr>
          <p:cNvSpPr/>
          <p:nvPr/>
        </p:nvSpPr>
        <p:spPr>
          <a:xfrm flipV="1">
            <a:off x="1078125" y="3182525"/>
            <a:ext cx="1922250" cy="20569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56A6E57-24A3-43CD-B3A7-D44520225EBC}"/>
              </a:ext>
            </a:extLst>
          </p:cNvPr>
          <p:cNvSpPr/>
          <p:nvPr/>
        </p:nvSpPr>
        <p:spPr>
          <a:xfrm flipV="1">
            <a:off x="4432863" y="4467225"/>
            <a:ext cx="2552138" cy="22549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129512F5-5F30-47F3-B5CC-7417A80782AF}"/>
              </a:ext>
            </a:extLst>
          </p:cNvPr>
          <p:cNvSpPr txBox="1"/>
          <p:nvPr/>
        </p:nvSpPr>
        <p:spPr>
          <a:xfrm>
            <a:off x="3110611" y="6906077"/>
            <a:ext cx="55725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将伪造对象修改成一个拥有超大</a:t>
            </a:r>
            <a:r>
              <a:rPr lang="en-US" altLang="zh-CN" sz="2000" dirty="0">
                <a:solidFill>
                  <a:schemeClr val="bg1"/>
                </a:solidFill>
              </a:rPr>
              <a:t>size</a:t>
            </a:r>
            <a:r>
              <a:rPr lang="zh-CN" altLang="en-US" sz="2000" dirty="0">
                <a:solidFill>
                  <a:schemeClr val="bg1"/>
                </a:solidFill>
              </a:rPr>
              <a:t>和</a:t>
            </a:r>
            <a:r>
              <a:rPr lang="en-US" altLang="zh-CN" sz="2000" dirty="0">
                <a:solidFill>
                  <a:schemeClr val="bg1"/>
                </a:solidFill>
              </a:rPr>
              <a:t>length</a:t>
            </a:r>
            <a:r>
              <a:rPr lang="zh-CN" altLang="en-US" sz="2000" dirty="0">
                <a:solidFill>
                  <a:schemeClr val="bg1"/>
                </a:solidFill>
              </a:rPr>
              <a:t>的</a:t>
            </a:r>
            <a:r>
              <a:rPr lang="en-US" altLang="zh-CN" sz="2000" dirty="0">
                <a:solidFill>
                  <a:schemeClr val="bg1"/>
                </a:solidFill>
              </a:rPr>
              <a:t>Segment</a:t>
            </a:r>
            <a:r>
              <a:rPr lang="zh-CN" altLang="en-US" sz="2000" dirty="0">
                <a:solidFill>
                  <a:schemeClr val="bg1"/>
                </a:solidFill>
              </a:rPr>
              <a:t>，这样某一个整数数组便会拥有越界读写的能力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C3155C1-F973-4CDB-8167-24966DFDADF6}"/>
              </a:ext>
            </a:extLst>
          </p:cNvPr>
          <p:cNvSpPr/>
          <p:nvPr/>
        </p:nvSpPr>
        <p:spPr>
          <a:xfrm>
            <a:off x="1078124" y="8195839"/>
            <a:ext cx="109534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通过调整伪造对象在整数数组数据部分中的位置，可以使伪造对象</a:t>
            </a:r>
            <a:r>
              <a:rPr lang="en-US" altLang="zh-CN" sz="2400" dirty="0">
                <a:solidFill>
                  <a:schemeClr val="bg1"/>
                </a:solidFill>
              </a:rPr>
              <a:t>+0x68</a:t>
            </a:r>
            <a:r>
              <a:rPr lang="zh-CN" altLang="en-US" sz="2400" dirty="0">
                <a:solidFill>
                  <a:schemeClr val="bg1"/>
                </a:solidFill>
              </a:rPr>
              <a:t>位置正好就是下一个数组对象的</a:t>
            </a:r>
            <a:r>
              <a:rPr lang="en-US" altLang="zh-CN" sz="2400" dirty="0">
                <a:solidFill>
                  <a:schemeClr val="bg1"/>
                </a:solidFill>
              </a:rPr>
              <a:t>Segment </a:t>
            </a:r>
            <a:r>
              <a:rPr lang="zh-CN" altLang="en-US" sz="2400" dirty="0">
                <a:solidFill>
                  <a:schemeClr val="bg1"/>
                </a:solidFill>
              </a:rPr>
              <a:t>指针，从而将该</a:t>
            </a:r>
            <a:r>
              <a:rPr lang="en-US" altLang="zh-CN" sz="2400" dirty="0">
                <a:solidFill>
                  <a:schemeClr val="bg1"/>
                </a:solidFill>
              </a:rPr>
              <a:t>Segment </a:t>
            </a:r>
            <a:r>
              <a:rPr lang="zh-CN" altLang="en-US" sz="2400" dirty="0">
                <a:solidFill>
                  <a:schemeClr val="bg1"/>
                </a:solidFill>
              </a:rPr>
              <a:t>指向我们可以完全控制的区域。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cxnSp>
        <p:nvCxnSpPr>
          <p:cNvPr id="4" name="连接符: 肘形 3">
            <a:extLst>
              <a:ext uri="{FF2B5EF4-FFF2-40B4-BE49-F238E27FC236}">
                <a16:creationId xmlns:a16="http://schemas.microsoft.com/office/drawing/2014/main" id="{C106F078-7C29-46F6-91B9-D80990D28685}"/>
              </a:ext>
            </a:extLst>
          </p:cNvPr>
          <p:cNvCxnSpPr>
            <a:stCxn id="30" idx="1"/>
            <a:endCxn id="19" idx="1"/>
          </p:cNvCxnSpPr>
          <p:nvPr/>
        </p:nvCxnSpPr>
        <p:spPr>
          <a:xfrm rot="10800000" flipH="1">
            <a:off x="730475" y="4608171"/>
            <a:ext cx="347650" cy="2669807"/>
          </a:xfrm>
          <a:prstGeom prst="bentConnector3">
            <a:avLst>
              <a:gd name="adj1" fmla="val -6575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2498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DC501863-BE68-4C7B-9EA6-BDBE7ACA7D18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05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WebRTC Parameters UAF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漏洞利用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:</a:t>
              </a:r>
              <a:r>
                <a:rPr lang="zh-CN" altLang="en-US" sz="3600" dirty="0">
                  <a:solidFill>
                    <a:schemeClr val="bg1"/>
                  </a:solidFill>
                  <a:latin typeface="+mj-ea"/>
                </a:rPr>
                <a:t>漏洞的整个利用过程总结</a:t>
              </a:r>
              <a:endParaRPr lang="en-US" altLang="zh-CN" sz="3600" dirty="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B098E65-ECE3-494F-B54B-FD000064341C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</p:spPr>
        <p:txBody>
          <a:bodyPr wrap="square" numCol="1">
            <a:noAutofit/>
          </a:bodyPr>
          <a:lstStyle/>
          <a:p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5B67277-6D6F-45C6-BE9C-8A07F8020EAE}"/>
              </a:ext>
            </a:extLst>
          </p:cNvPr>
          <p:cNvSpPr txBox="1"/>
          <p:nvPr/>
        </p:nvSpPr>
        <p:spPr>
          <a:xfrm>
            <a:off x="1078126" y="2550693"/>
            <a:ext cx="8149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chemeClr val="bg1"/>
                </a:solidFill>
                <a:latin typeface="+mn-ea"/>
              </a:rPr>
              <a:t>WebRTC Parameters UAF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漏洞从</a:t>
            </a: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UAF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到类型混淆到内存越界的步骤如下：</a:t>
            </a:r>
            <a:endParaRPr lang="en-US" altLang="zh-CN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0331188-9EED-4FFD-941B-10FC44162AA7}"/>
              </a:ext>
            </a:extLst>
          </p:cNvPr>
          <p:cNvSpPr/>
          <p:nvPr/>
        </p:nvSpPr>
        <p:spPr>
          <a:xfrm>
            <a:off x="1054168" y="3106990"/>
            <a:ext cx="2676629" cy="1112997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创建包含一定数量和大小的字典结构对象的对象数组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C75F59A-2411-4575-9750-21707223618E}"/>
              </a:ext>
            </a:extLst>
          </p:cNvPr>
          <p:cNvSpPr/>
          <p:nvPr/>
        </p:nvSpPr>
        <p:spPr>
          <a:xfrm>
            <a:off x="4308581" y="3106991"/>
            <a:ext cx="2230764" cy="1112997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defTabSz="914324">
              <a:defRPr/>
            </a:pPr>
            <a:r>
              <a:rPr lang="zh-CN" altLang="en-US" dirty="0">
                <a:solidFill>
                  <a:schemeClr val="bg1"/>
                </a:solidFill>
              </a:rPr>
              <a:t>在对象数组的某一下标上设置</a:t>
            </a:r>
            <a:r>
              <a:rPr lang="en-US" altLang="zh-CN" dirty="0">
                <a:solidFill>
                  <a:schemeClr val="bg1"/>
                </a:solidFill>
              </a:rPr>
              <a:t>getter</a:t>
            </a:r>
            <a:r>
              <a:rPr lang="zh-CN" altLang="en-US" dirty="0">
                <a:solidFill>
                  <a:schemeClr val="bg1"/>
                </a:solidFill>
              </a:rPr>
              <a:t>回调</a:t>
            </a:r>
            <a:endParaRPr lang="en-US" altLang="zh-CN" dirty="0">
              <a:solidFill>
                <a:schemeClr val="bg1"/>
              </a:solidFill>
            </a:endParaRP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3CFED793-FFE5-46AE-AF0F-432059B1140B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3730797" y="3663489"/>
            <a:ext cx="577784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36F1D3EB-731C-40EF-8C6C-E046B1414877}"/>
              </a:ext>
            </a:extLst>
          </p:cNvPr>
          <p:cNvSpPr/>
          <p:nvPr/>
        </p:nvSpPr>
        <p:spPr>
          <a:xfrm>
            <a:off x="7022158" y="2936879"/>
            <a:ext cx="2230764" cy="1453218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调用</a:t>
            </a:r>
            <a:r>
              <a:rPr lang="en-US" altLang="zh-CN" dirty="0" err="1">
                <a:solidFill>
                  <a:schemeClr val="bg1"/>
                </a:solidFill>
              </a:rPr>
              <a:t>setRemoteCandidates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，传入字典对象数组</a:t>
            </a: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E18CCD6E-7BD7-4620-B99F-90BC72DCAA00}"/>
              </a:ext>
            </a:extLst>
          </p:cNvPr>
          <p:cNvCxnSpPr>
            <a:cxnSpLocks/>
            <a:stCxn id="27" idx="3"/>
            <a:endCxn id="35" idx="1"/>
          </p:cNvCxnSpPr>
          <p:nvPr/>
        </p:nvCxnSpPr>
        <p:spPr>
          <a:xfrm flipV="1">
            <a:off x="6539345" y="3663488"/>
            <a:ext cx="482813" cy="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CB4F9B2B-E2BA-49B4-8AD1-AC3096C1D799}"/>
              </a:ext>
            </a:extLst>
          </p:cNvPr>
          <p:cNvSpPr/>
          <p:nvPr/>
        </p:nvSpPr>
        <p:spPr>
          <a:xfrm>
            <a:off x="9826493" y="2936289"/>
            <a:ext cx="2005329" cy="1453218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回调函数被调用，释放对象数组中所有元素，触发漏洞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EF707F9E-AACF-4D81-BE51-300C54A06768}"/>
              </a:ext>
            </a:extLst>
          </p:cNvPr>
          <p:cNvCxnSpPr>
            <a:cxnSpLocks/>
            <a:stCxn id="35" idx="3"/>
            <a:endCxn id="40" idx="1"/>
          </p:cNvCxnSpPr>
          <p:nvPr/>
        </p:nvCxnSpPr>
        <p:spPr>
          <a:xfrm flipV="1">
            <a:off x="9252922" y="3662898"/>
            <a:ext cx="573571" cy="5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3508C4A8-0268-4B49-B4AE-5AFA890316C4}"/>
              </a:ext>
            </a:extLst>
          </p:cNvPr>
          <p:cNvSpPr/>
          <p:nvPr/>
        </p:nvSpPr>
        <p:spPr>
          <a:xfrm>
            <a:off x="1120024" y="4921116"/>
            <a:ext cx="1964702" cy="1793440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defTabSz="914324">
              <a:defRPr/>
            </a:pPr>
            <a:r>
              <a:rPr lang="zh-CN" altLang="en-US" dirty="0">
                <a:solidFill>
                  <a:schemeClr val="bg1"/>
                </a:solidFill>
              </a:rPr>
              <a:t>调用垃圾回收，分配一定数量和大小的整数数组对象进行占位</a:t>
            </a:r>
            <a:endParaRPr lang="en-US" altLang="zh-CN" dirty="0">
              <a:solidFill>
                <a:schemeClr val="bg1"/>
              </a:solidFill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72F44DB9-AE34-487E-B185-5D111C301D61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11831822" y="3662898"/>
            <a:ext cx="48717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6" name="矩形 45">
            <a:extLst>
              <a:ext uri="{FF2B5EF4-FFF2-40B4-BE49-F238E27FC236}">
                <a16:creationId xmlns:a16="http://schemas.microsoft.com/office/drawing/2014/main" id="{D26ABF45-099D-4911-8753-44F057BCFEE8}"/>
              </a:ext>
            </a:extLst>
          </p:cNvPr>
          <p:cNvSpPr/>
          <p:nvPr/>
        </p:nvSpPr>
        <p:spPr>
          <a:xfrm>
            <a:off x="3910360" y="4454872"/>
            <a:ext cx="2389633" cy="2814104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defTabSz="914324">
              <a:defRPr/>
            </a:pPr>
            <a:r>
              <a:rPr lang="zh-CN" altLang="en-US" dirty="0">
                <a:solidFill>
                  <a:schemeClr val="bg1"/>
                </a:solidFill>
              </a:rPr>
              <a:t>在每个整数数组对象的数据区特定位置伪造一对象，伪造对象的虚表和类型来自于从另一个漏洞泄露出来的模块基址</a:t>
            </a:r>
            <a:endParaRPr lang="en-US" altLang="zh-CN" dirty="0">
              <a:solidFill>
                <a:schemeClr val="bg1"/>
              </a:solidFill>
            </a:endParaRP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7DD0D077-624C-488E-80D4-C3F434FE7E30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3084726" y="5817836"/>
            <a:ext cx="82563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CDC25F29-1C9C-43BE-829D-B12BE381DAE5}"/>
              </a:ext>
            </a:extLst>
          </p:cNvPr>
          <p:cNvSpPr/>
          <p:nvPr/>
        </p:nvSpPr>
        <p:spPr>
          <a:xfrm>
            <a:off x="6780751" y="4405702"/>
            <a:ext cx="2734511" cy="2814104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占位成功，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setRemoteCandidates</a:t>
            </a:r>
            <a:r>
              <a:rPr lang="zh-CN" altLang="en-US" dirty="0">
                <a:solidFill>
                  <a:schemeClr val="bg1"/>
                </a:solidFill>
              </a:rPr>
              <a:t>随后的执行会操作伪造对象造成类型混淆，使伪造对象后面的整数数组对象的</a:t>
            </a:r>
            <a:r>
              <a:rPr lang="en-US" altLang="zh-CN" dirty="0">
                <a:solidFill>
                  <a:schemeClr val="bg1"/>
                </a:solidFill>
              </a:rPr>
              <a:t>segment head</a:t>
            </a:r>
            <a:r>
              <a:rPr lang="zh-CN" altLang="en-US" dirty="0">
                <a:solidFill>
                  <a:schemeClr val="bg1"/>
                </a:solidFill>
              </a:rPr>
              <a:t>指向伪造对象</a:t>
            </a: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0CE57B43-AB5D-4ADC-A82B-5CBCC35DB31E}"/>
              </a:ext>
            </a:extLst>
          </p:cNvPr>
          <p:cNvCxnSpPr>
            <a:cxnSpLocks/>
          </p:cNvCxnSpPr>
          <p:nvPr/>
        </p:nvCxnSpPr>
        <p:spPr>
          <a:xfrm>
            <a:off x="6323950" y="5812754"/>
            <a:ext cx="45680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0A0C7C5A-934C-4854-B8B5-91460A94D210}"/>
              </a:ext>
            </a:extLst>
          </p:cNvPr>
          <p:cNvSpPr/>
          <p:nvPr/>
        </p:nvSpPr>
        <p:spPr>
          <a:xfrm>
            <a:off x="9987601" y="4410784"/>
            <a:ext cx="2085878" cy="2814104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defTabSz="914324">
              <a:defRPr/>
            </a:pPr>
            <a:r>
              <a:rPr lang="zh-CN" altLang="en-US" dirty="0">
                <a:solidFill>
                  <a:schemeClr val="bg1"/>
                </a:solidFill>
              </a:rPr>
              <a:t>将伪造对象改造成一个拥有超大</a:t>
            </a:r>
            <a:r>
              <a:rPr lang="en-US" altLang="zh-CN" dirty="0">
                <a:solidFill>
                  <a:schemeClr val="bg1"/>
                </a:solidFill>
              </a:rPr>
              <a:t>size</a:t>
            </a:r>
            <a:r>
              <a:rPr lang="zh-CN" altLang="en-US" dirty="0">
                <a:solidFill>
                  <a:schemeClr val="bg1"/>
                </a:solidFill>
              </a:rPr>
              <a:t>和</a:t>
            </a:r>
            <a:r>
              <a:rPr lang="en-US" altLang="zh-CN" dirty="0">
                <a:solidFill>
                  <a:schemeClr val="bg1"/>
                </a:solidFill>
              </a:rPr>
              <a:t>length</a:t>
            </a:r>
            <a:r>
              <a:rPr lang="zh-CN" altLang="en-US" dirty="0">
                <a:solidFill>
                  <a:schemeClr val="bg1"/>
                </a:solidFill>
              </a:rPr>
              <a:t>的</a:t>
            </a:r>
            <a:r>
              <a:rPr lang="en-US" altLang="zh-CN" dirty="0">
                <a:solidFill>
                  <a:schemeClr val="bg1"/>
                </a:solidFill>
              </a:rPr>
              <a:t>Segment</a:t>
            </a:r>
            <a:r>
              <a:rPr lang="zh-CN" altLang="en-US" dirty="0">
                <a:solidFill>
                  <a:schemeClr val="bg1"/>
                </a:solidFill>
              </a:rPr>
              <a:t>，使得后面的整数数组对象拥有越界读写的能力。</a:t>
            </a:r>
            <a:endParaRPr lang="en-US" altLang="zh-CN" dirty="0">
              <a:solidFill>
                <a:schemeClr val="bg1"/>
              </a:solidFill>
            </a:endParaRP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77D9B51C-E841-4A37-82B8-852A95C90552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9515262" y="5812754"/>
            <a:ext cx="48075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0BC40AA5-FD7C-417A-854E-30B0B82B0811}"/>
              </a:ext>
            </a:extLst>
          </p:cNvPr>
          <p:cNvSpPr/>
          <p:nvPr/>
        </p:nvSpPr>
        <p:spPr>
          <a:xfrm>
            <a:off x="2124508" y="7830754"/>
            <a:ext cx="3212577" cy="2133661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遍历所有整数数组找到能够越界读写的那一个，然后在后面的内存区域创建一个伪造的</a:t>
            </a:r>
            <a:r>
              <a:rPr lang="en-US" altLang="zh-CN" dirty="0" err="1">
                <a:solidFill>
                  <a:schemeClr val="bg1"/>
                </a:solidFill>
              </a:rPr>
              <a:t>DataView</a:t>
            </a:r>
            <a:r>
              <a:rPr lang="zh-CN" altLang="en-US" dirty="0">
                <a:solidFill>
                  <a:schemeClr val="bg1"/>
                </a:solidFill>
              </a:rPr>
              <a:t>对象实现任意地址读写。</a:t>
            </a: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1B26C6DF-B951-4658-9DB4-8A2A7E3C223B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1262743" y="8897585"/>
            <a:ext cx="86176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093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DC501863-BE68-4C7B-9EA6-BDBE7ACA7D18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05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WebRTC Parameters UAF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漏洞利用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:</a:t>
              </a:r>
              <a:r>
                <a:rPr lang="zh-CN" altLang="en-US" sz="3600" dirty="0">
                  <a:solidFill>
                    <a:schemeClr val="bg1"/>
                  </a:solidFill>
                  <a:latin typeface="+mj-ea"/>
                </a:rPr>
                <a:t>从内存越界读写到任意地址读写</a:t>
              </a:r>
              <a:endParaRPr lang="en-US" altLang="zh-CN" sz="3600" dirty="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B098E65-ECE3-494F-B54B-FD000064341C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</p:spPr>
        <p:txBody>
          <a:bodyPr wrap="square" numCol="1">
            <a:noAutofit/>
          </a:bodyPr>
          <a:lstStyle/>
          <a:p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447D5D4-8C64-4358-86F9-3DB1152611DC}"/>
              </a:ext>
            </a:extLst>
          </p:cNvPr>
          <p:cNvSpPr/>
          <p:nvPr/>
        </p:nvSpPr>
        <p:spPr>
          <a:xfrm>
            <a:off x="1078124" y="4631903"/>
            <a:ext cx="1095345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从越界读写到任意地址读写</a:t>
            </a:r>
            <a:endParaRPr lang="en-US" altLang="zh-CN" sz="2400" dirty="0">
              <a:solidFill>
                <a:schemeClr val="bg1"/>
              </a:solidFill>
              <a:latin typeface="+mn-ea"/>
            </a:endParaRPr>
          </a:p>
          <a:p>
            <a:endParaRPr lang="en-US" altLang="zh-CN" sz="2400" dirty="0">
              <a:solidFill>
                <a:schemeClr val="bg1"/>
              </a:solidFill>
              <a:latin typeface="+mn-ea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通过一系列技巧，我们最终将一个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UAF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漏洞转化为通过整数数组越界的相对地址读写漏洞。</a:t>
            </a:r>
            <a:endParaRPr lang="en-US" altLang="zh-CN" sz="2400" dirty="0">
              <a:solidFill>
                <a:schemeClr val="bg1"/>
              </a:solidFill>
              <a:latin typeface="+mn-ea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实现任意地址读写可以参看</a:t>
            </a:r>
            <a:r>
              <a:rPr lang="en-US" altLang="zh-CN" sz="2400" dirty="0">
                <a:solidFill>
                  <a:schemeClr val="bg1"/>
                </a:solidFill>
                <a:latin typeface="+mn-ea"/>
              </a:rPr>
              <a:t>《1-Day Browser &amp; Kernel Exploitation》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，其思路为在后面可控的内存上伪造一个</a:t>
            </a:r>
            <a:r>
              <a:rPr lang="en-US" altLang="zh-CN" sz="2400" dirty="0" err="1">
                <a:solidFill>
                  <a:schemeClr val="bg1"/>
                </a:solidFill>
                <a:latin typeface="+mn-ea"/>
              </a:rPr>
              <a:t>DataView</a:t>
            </a: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对象。</a:t>
            </a:r>
            <a:endParaRPr lang="en-US" altLang="zh-CN" sz="2400" dirty="0">
              <a:solidFill>
                <a:schemeClr val="bg1"/>
              </a:solidFill>
              <a:latin typeface="+mn-ea"/>
            </a:endParaRPr>
          </a:p>
          <a:p>
            <a:endParaRPr lang="en-US" altLang="zh-CN" sz="2400" dirty="0">
              <a:solidFill>
                <a:schemeClr val="bg1"/>
              </a:solidFill>
              <a:latin typeface="+mn-ea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+mn-ea"/>
                <a:hlinkClick r:id="rId4"/>
              </a:rPr>
              <a:t>http://powerofcommunity.net/poc2017/andrew.pdf</a:t>
            </a:r>
            <a:endParaRPr lang="en-US" altLang="zh-CN" sz="2400" dirty="0">
              <a:solidFill>
                <a:schemeClr val="bg1"/>
              </a:solidFill>
              <a:latin typeface="+mn-ea"/>
            </a:endParaRPr>
          </a:p>
          <a:p>
            <a:endParaRPr lang="en-US" altLang="zh-CN" sz="2400" dirty="0">
              <a:solidFill>
                <a:schemeClr val="bg1"/>
              </a:solidFill>
              <a:latin typeface="+mn-ea"/>
            </a:endParaRPr>
          </a:p>
          <a:p>
            <a:endParaRPr lang="en-US" altLang="zh-CN" sz="24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38035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DC501863-BE68-4C7B-9EA6-BDBE7ACA7D18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05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WebRTC Parameters UAF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漏洞利用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:</a:t>
              </a:r>
              <a:r>
                <a:rPr lang="zh-CN" altLang="en-US" sz="3600" dirty="0">
                  <a:solidFill>
                    <a:schemeClr val="bg1"/>
                  </a:solidFill>
                  <a:latin typeface="+mj-ea"/>
                </a:rPr>
                <a:t>攻击演示</a:t>
              </a:r>
              <a:endParaRPr lang="en-US" altLang="zh-CN" sz="3600" dirty="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B098E65-ECE3-494F-B54B-FD000064341C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</p:spPr>
        <p:txBody>
          <a:bodyPr wrap="square" numCol="1">
            <a:noAutofit/>
          </a:bodyPr>
          <a:lstStyle/>
          <a:p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960F45C-ECBB-4C30-BF26-74C5D948E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125" y="2550693"/>
            <a:ext cx="5722935" cy="362150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8EE13BF-971C-42FA-BCCA-1001FF558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1060" y="2550693"/>
            <a:ext cx="5153810" cy="76400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EBACB1D-4713-4B9C-913C-103CCC82F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1060" y="5380790"/>
            <a:ext cx="5153810" cy="79140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DC2BBF5-6021-459C-A3A3-F0D985BC7797}"/>
              </a:ext>
            </a:extLst>
          </p:cNvPr>
          <p:cNvSpPr txBox="1"/>
          <p:nvPr/>
        </p:nvSpPr>
        <p:spPr>
          <a:xfrm>
            <a:off x="6889482" y="3951129"/>
            <a:ext cx="51538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Write32(</a:t>
            </a:r>
            <a:r>
              <a:rPr lang="en-US" altLang="zh-CN" sz="2400" dirty="0" err="1">
                <a:solidFill>
                  <a:schemeClr val="bg1"/>
                </a:solidFill>
              </a:rPr>
              <a:t>fake_obj_address</a:t>
            </a:r>
            <a:r>
              <a:rPr lang="en-US" altLang="zh-CN" sz="2400" dirty="0">
                <a:solidFill>
                  <a:schemeClr val="bg1"/>
                </a:solidFill>
              </a:rPr>
              <a:t>, 0x51515151);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FD907DC-F496-4DA0-9237-EAD4C766A82D}"/>
              </a:ext>
            </a:extLst>
          </p:cNvPr>
          <p:cNvSpPr txBox="1"/>
          <p:nvPr/>
        </p:nvSpPr>
        <p:spPr>
          <a:xfrm>
            <a:off x="1078125" y="7821350"/>
            <a:ext cx="109651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SimHei" charset="-122"/>
                <a:ea typeface="SimHei" charset="-122"/>
              </a:rPr>
              <a:t>截屏中为泄露出的伪造对象的地址，通过</a:t>
            </a:r>
            <a:r>
              <a:rPr lang="en-US" altLang="zh-CN" sz="3200" dirty="0">
                <a:solidFill>
                  <a:schemeClr val="bg1"/>
                </a:solidFill>
                <a:latin typeface="SimHei" charset="-122"/>
                <a:ea typeface="SimHei" charset="-122"/>
              </a:rPr>
              <a:t>Write32</a:t>
            </a:r>
            <a:r>
              <a:rPr lang="zh-CN" altLang="en-US" sz="3200" dirty="0">
                <a:solidFill>
                  <a:schemeClr val="bg1"/>
                </a:solidFill>
                <a:latin typeface="SimHei" charset="-122"/>
                <a:ea typeface="SimHei" charset="-122"/>
              </a:rPr>
              <a:t>函数可以实现任意地址写。</a:t>
            </a:r>
            <a:endParaRPr lang="en-US" altLang="zh-CN" sz="3200" dirty="0">
              <a:solidFill>
                <a:schemeClr val="bg1"/>
              </a:solidFill>
              <a:latin typeface="SimHei" charset="-122"/>
              <a:ea typeface="SimHei" charset="-122"/>
            </a:endParaRPr>
          </a:p>
          <a:p>
            <a:r>
              <a:rPr lang="zh-CN" altLang="en-US" sz="3200" dirty="0">
                <a:solidFill>
                  <a:schemeClr val="bg1"/>
                </a:solidFill>
                <a:latin typeface="SimHei" charset="-122"/>
                <a:ea typeface="SimHei" charset="-122"/>
              </a:rPr>
              <a:t>截图中将伪造对象的虚表指针低</a:t>
            </a:r>
            <a:r>
              <a:rPr lang="en-US" altLang="zh-CN" sz="3200" dirty="0">
                <a:solidFill>
                  <a:schemeClr val="bg1"/>
                </a:solidFill>
                <a:latin typeface="SimHei" charset="-122"/>
                <a:ea typeface="SimHei" charset="-122"/>
              </a:rPr>
              <a:t>4</a:t>
            </a:r>
            <a:r>
              <a:rPr lang="zh-CN" altLang="en-US" sz="3200" dirty="0">
                <a:solidFill>
                  <a:schemeClr val="bg1"/>
                </a:solidFill>
                <a:latin typeface="SimHei" charset="-122"/>
                <a:ea typeface="SimHei" charset="-122"/>
              </a:rPr>
              <a:t>位修改为</a:t>
            </a:r>
            <a:r>
              <a:rPr lang="en-US" altLang="zh-CN" sz="3200" dirty="0">
                <a:solidFill>
                  <a:schemeClr val="bg1"/>
                </a:solidFill>
                <a:latin typeface="SimHei" charset="-122"/>
                <a:ea typeface="SimHei" charset="-122"/>
              </a:rPr>
              <a:t>0x51515151</a:t>
            </a:r>
            <a:r>
              <a:rPr lang="zh-CN" altLang="en-US" sz="3200" dirty="0">
                <a:solidFill>
                  <a:schemeClr val="bg1"/>
                </a:solidFill>
                <a:latin typeface="SimHei" charset="-122"/>
                <a:ea typeface="SimHei" charset="-122"/>
              </a:rPr>
              <a:t>。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141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02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Edge </a:t>
              </a:r>
              <a:r>
                <a:rPr kumimoji="1" lang="en-US" altLang="zh-CN" sz="3600" dirty="0" err="1">
                  <a:solidFill>
                    <a:schemeClr val="bg1"/>
                  </a:solidFill>
                  <a:latin typeface="+mj-ea"/>
                </a:rPr>
                <a:t>AudioBuffer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 UAF 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漏洞分析及利用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:</a:t>
              </a:r>
              <a:r>
                <a:rPr lang="zh-CN" altLang="en-US" sz="3600" dirty="0">
                  <a:solidFill>
                    <a:schemeClr val="bg1"/>
                  </a:solidFill>
                  <a:latin typeface="+mj-ea"/>
                </a:rPr>
                <a:t>背景知识介绍</a:t>
              </a:r>
              <a:endParaRPr kumimoji="1" lang="en-US" altLang="zh-CN" sz="3600" dirty="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A2AFE6-C796-4568-AD10-508E132FD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944802" lvl="1" indent="0">
              <a:lnSpc>
                <a:spcPct val="120000"/>
              </a:lnSpc>
              <a:buNone/>
            </a:pPr>
            <a:r>
              <a:rPr lang="en-US" altLang="zh-CN" dirty="0">
                <a:solidFill>
                  <a:schemeClr val="bg1"/>
                </a:solidFill>
              </a:rPr>
              <a:t>var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myctx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=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new </a:t>
            </a:r>
            <a:r>
              <a:rPr lang="en-US" altLang="zh-CN" dirty="0" err="1">
                <a:solidFill>
                  <a:schemeClr val="bg1"/>
                </a:solidFill>
              </a:rPr>
              <a:t>AudioContext</a:t>
            </a:r>
            <a:r>
              <a:rPr lang="en-US" altLang="zh-CN" dirty="0">
                <a:solidFill>
                  <a:schemeClr val="bg1"/>
                </a:solidFill>
              </a:rPr>
              <a:t>();</a:t>
            </a:r>
          </a:p>
          <a:p>
            <a:pPr marL="944802" lvl="1" indent="0">
              <a:lnSpc>
                <a:spcPct val="120000"/>
              </a:lnSpc>
              <a:buNone/>
            </a:pPr>
            <a:r>
              <a:rPr lang="en-US" altLang="zh-CN" dirty="0">
                <a:solidFill>
                  <a:schemeClr val="bg1"/>
                </a:solidFill>
              </a:rPr>
              <a:t>//</a:t>
            </a:r>
            <a:r>
              <a:rPr lang="zh-CN" altLang="en-US" dirty="0">
                <a:solidFill>
                  <a:schemeClr val="bg1"/>
                </a:solidFill>
              </a:rPr>
              <a:t>创建一个名为</a:t>
            </a:r>
            <a:r>
              <a:rPr lang="en-US" altLang="zh-CN" dirty="0" err="1">
                <a:solidFill>
                  <a:schemeClr val="bg1"/>
                </a:solidFill>
              </a:rPr>
              <a:t>myctx</a:t>
            </a:r>
            <a:r>
              <a:rPr lang="zh-CN" altLang="en-US" dirty="0">
                <a:solidFill>
                  <a:schemeClr val="bg1"/>
                </a:solidFill>
              </a:rPr>
              <a:t>的</a:t>
            </a:r>
            <a:r>
              <a:rPr lang="en-US" altLang="zh-CN" dirty="0" err="1">
                <a:solidFill>
                  <a:schemeClr val="bg1"/>
                </a:solidFill>
              </a:rPr>
              <a:t>AudioContext</a:t>
            </a:r>
            <a:r>
              <a:rPr lang="zh-CN" altLang="en-US" dirty="0">
                <a:solidFill>
                  <a:schemeClr val="bg1"/>
                </a:solidFill>
              </a:rPr>
              <a:t>对象</a:t>
            </a:r>
            <a:endParaRPr lang="en-US" altLang="zh-CN" dirty="0">
              <a:solidFill>
                <a:schemeClr val="bg1"/>
              </a:solidFill>
            </a:endParaRPr>
          </a:p>
          <a:p>
            <a:pPr marL="944802" lvl="1" indent="0">
              <a:lnSpc>
                <a:spcPct val="120000"/>
              </a:lnSpc>
              <a:buNone/>
            </a:pPr>
            <a:endParaRPr lang="en-US" altLang="zh-CN" dirty="0">
              <a:solidFill>
                <a:schemeClr val="bg1"/>
              </a:solidFill>
            </a:endParaRPr>
          </a:p>
          <a:p>
            <a:pPr marL="944802" lvl="1" indent="0">
              <a:lnSpc>
                <a:spcPct val="120000"/>
              </a:lnSpc>
              <a:buNone/>
            </a:pPr>
            <a:r>
              <a:rPr lang="en-US" altLang="zh-CN" dirty="0">
                <a:solidFill>
                  <a:schemeClr val="bg1"/>
                </a:solidFill>
              </a:rPr>
              <a:t>var </a:t>
            </a:r>
            <a:r>
              <a:rPr lang="en-US" altLang="zh-CN" dirty="0" err="1">
                <a:solidFill>
                  <a:schemeClr val="bg1"/>
                </a:solidFill>
              </a:rPr>
              <a:t>audioBuf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=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myctx</a:t>
            </a:r>
            <a:r>
              <a:rPr lang="en-US" altLang="zh-CN" dirty="0">
                <a:solidFill>
                  <a:schemeClr val="bg1"/>
                </a:solidFill>
              </a:rPr>
              <a:t>. </a:t>
            </a:r>
            <a:r>
              <a:rPr lang="en-US" altLang="zh-CN" dirty="0" err="1">
                <a:solidFill>
                  <a:schemeClr val="bg1"/>
                </a:solidFill>
              </a:rPr>
              <a:t>createBuffer</a:t>
            </a:r>
            <a:r>
              <a:rPr lang="en-US" altLang="zh-CN" dirty="0">
                <a:solidFill>
                  <a:schemeClr val="bg1"/>
                </a:solidFill>
              </a:rPr>
              <a:t>(1, 0x25, 22050);</a:t>
            </a:r>
          </a:p>
          <a:p>
            <a:pPr marL="944802" lvl="1" indent="0">
              <a:lnSpc>
                <a:spcPct val="120000"/>
              </a:lnSpc>
              <a:buNone/>
            </a:pPr>
            <a:r>
              <a:rPr lang="en-US" altLang="zh-CN" dirty="0">
                <a:solidFill>
                  <a:schemeClr val="bg1"/>
                </a:solidFill>
              </a:rPr>
              <a:t>//</a:t>
            </a:r>
            <a:r>
              <a:rPr lang="zh-CN" altLang="en-US" dirty="0">
                <a:solidFill>
                  <a:schemeClr val="bg1"/>
                </a:solidFill>
              </a:rPr>
              <a:t>创建一个名为</a:t>
            </a:r>
            <a:r>
              <a:rPr lang="en-US" altLang="zh-CN" dirty="0" err="1">
                <a:solidFill>
                  <a:schemeClr val="bg1"/>
                </a:solidFill>
              </a:rPr>
              <a:t>audioBuf</a:t>
            </a:r>
            <a:r>
              <a:rPr lang="zh-CN" altLang="en-US" dirty="0">
                <a:solidFill>
                  <a:schemeClr val="bg1"/>
                </a:solidFill>
              </a:rPr>
              <a:t>的</a:t>
            </a:r>
            <a:r>
              <a:rPr lang="en-US" altLang="zh-CN" dirty="0" err="1">
                <a:solidFill>
                  <a:schemeClr val="bg1"/>
                </a:solidFill>
              </a:rPr>
              <a:t>AudioBuffer</a:t>
            </a:r>
            <a:r>
              <a:rPr lang="zh-CN" altLang="en-US" dirty="0">
                <a:solidFill>
                  <a:schemeClr val="bg1"/>
                </a:solidFill>
              </a:rPr>
              <a:t>对象，声频通道数为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en-US" dirty="0">
                <a:solidFill>
                  <a:schemeClr val="bg1"/>
                </a:solidFill>
              </a:rPr>
              <a:t>，帧数长度为</a:t>
            </a:r>
            <a:r>
              <a:rPr lang="en-US" altLang="zh-CN" dirty="0">
                <a:solidFill>
                  <a:schemeClr val="bg1"/>
                </a:solidFill>
              </a:rPr>
              <a:t>0x25</a:t>
            </a:r>
            <a:r>
              <a:rPr lang="zh-CN" altLang="en-US" dirty="0">
                <a:solidFill>
                  <a:schemeClr val="bg1"/>
                </a:solidFill>
              </a:rPr>
              <a:t>，波特率为</a:t>
            </a:r>
            <a:r>
              <a:rPr lang="en-US" altLang="zh-CN" dirty="0">
                <a:solidFill>
                  <a:schemeClr val="bg1"/>
                </a:solidFill>
              </a:rPr>
              <a:t>22050</a:t>
            </a:r>
          </a:p>
          <a:p>
            <a:pPr marL="944802" lvl="1" indent="0">
              <a:lnSpc>
                <a:spcPct val="120000"/>
              </a:lnSpc>
              <a:buNone/>
            </a:pPr>
            <a:endParaRPr lang="en-US" altLang="zh-CN" dirty="0">
              <a:solidFill>
                <a:schemeClr val="bg1"/>
              </a:solidFill>
            </a:endParaRPr>
          </a:p>
          <a:p>
            <a:pPr marL="944802" lvl="1" indent="0">
              <a:lnSpc>
                <a:spcPct val="120000"/>
              </a:lnSpc>
              <a:buNone/>
            </a:pPr>
            <a:r>
              <a:rPr kumimoji="1" lang="en-US" altLang="zh-CN" dirty="0">
                <a:solidFill>
                  <a:schemeClr val="bg1"/>
                </a:solidFill>
              </a:rPr>
              <a:t>var t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=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audioBuf</a:t>
            </a:r>
            <a:r>
              <a:rPr kumimoji="1" lang="en-US" altLang="zh-CN" dirty="0" err="1">
                <a:solidFill>
                  <a:schemeClr val="bg1"/>
                </a:solidFill>
              </a:rPr>
              <a:t>.getChannelData</a:t>
            </a:r>
            <a:r>
              <a:rPr kumimoji="1" lang="en-US" altLang="zh-CN" dirty="0">
                <a:solidFill>
                  <a:schemeClr val="bg1"/>
                </a:solidFill>
              </a:rPr>
              <a:t>(0);</a:t>
            </a:r>
          </a:p>
          <a:p>
            <a:pPr marL="944802" lvl="1" indent="0">
              <a:lnSpc>
                <a:spcPct val="120000"/>
              </a:lnSpc>
              <a:buNone/>
            </a:pPr>
            <a:r>
              <a:rPr kumimoji="1" lang="en-US" altLang="zh-CN" dirty="0">
                <a:solidFill>
                  <a:schemeClr val="bg1"/>
                </a:solidFill>
              </a:rPr>
              <a:t>//</a:t>
            </a:r>
            <a:r>
              <a:rPr kumimoji="1" lang="zh-CN" altLang="en-US" dirty="0">
                <a:solidFill>
                  <a:schemeClr val="bg1"/>
                </a:solidFill>
              </a:rPr>
              <a:t>返回一个命名为</a:t>
            </a:r>
            <a:r>
              <a:rPr kumimoji="1" lang="en-US" altLang="zh-CN" dirty="0">
                <a:solidFill>
                  <a:schemeClr val="bg1"/>
                </a:solidFill>
              </a:rPr>
              <a:t>t</a:t>
            </a:r>
            <a:r>
              <a:rPr kumimoji="1" lang="zh-CN" altLang="en-US" dirty="0">
                <a:solidFill>
                  <a:schemeClr val="bg1"/>
                </a:solidFill>
              </a:rPr>
              <a:t>的</a:t>
            </a:r>
            <a:r>
              <a:rPr kumimoji="1" lang="en-US" altLang="zh-CN" dirty="0">
                <a:solidFill>
                  <a:schemeClr val="bg1"/>
                </a:solidFill>
              </a:rPr>
              <a:t>Float32Array</a:t>
            </a:r>
            <a:r>
              <a:rPr kumimoji="1" lang="zh-CN" altLang="en-US" dirty="0">
                <a:solidFill>
                  <a:schemeClr val="bg1"/>
                </a:solidFill>
              </a:rPr>
              <a:t>，带有频道</a:t>
            </a:r>
            <a:r>
              <a:rPr kumimoji="1" lang="en-US" altLang="zh-CN" dirty="0">
                <a:solidFill>
                  <a:schemeClr val="bg1"/>
                </a:solidFill>
              </a:rPr>
              <a:t>PCM</a:t>
            </a:r>
            <a:r>
              <a:rPr kumimoji="1" lang="zh-CN" altLang="en-US" dirty="0">
                <a:solidFill>
                  <a:schemeClr val="bg1"/>
                </a:solidFill>
              </a:rPr>
              <a:t>数据，</a:t>
            </a:r>
            <a:r>
              <a:rPr kumimoji="1" lang="en-US" altLang="zh-CN" dirty="0">
                <a:solidFill>
                  <a:schemeClr val="bg1"/>
                </a:solidFill>
              </a:rPr>
              <a:t>0</a:t>
            </a:r>
            <a:r>
              <a:rPr kumimoji="1" lang="zh-CN" altLang="en-US" dirty="0">
                <a:solidFill>
                  <a:schemeClr val="bg1"/>
                </a:solidFill>
              </a:rPr>
              <a:t>代表第一个频道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944802" lvl="1" indent="0">
              <a:lnSpc>
                <a:spcPct val="120000"/>
              </a:lnSpc>
              <a:buNone/>
            </a:pPr>
            <a:endParaRPr kumimoji="1" lang="en-US" altLang="zh-CN" dirty="0">
              <a:solidFill>
                <a:schemeClr val="bg1"/>
              </a:solidFill>
            </a:endParaRPr>
          </a:p>
          <a:p>
            <a:pPr marL="944802" lvl="1" indent="0">
              <a:lnSpc>
                <a:spcPct val="120000"/>
              </a:lnSpc>
              <a:buNone/>
            </a:pPr>
            <a:r>
              <a:rPr lang="en-US" altLang="zh-CN" dirty="0" err="1">
                <a:solidFill>
                  <a:schemeClr val="bg1"/>
                </a:solidFill>
              </a:rPr>
              <a:t>audioBuf</a:t>
            </a:r>
            <a:r>
              <a:rPr kumimoji="1" lang="en-US" altLang="zh-CN" dirty="0" err="1">
                <a:solidFill>
                  <a:schemeClr val="bg1"/>
                </a:solidFill>
              </a:rPr>
              <a:t>.</a:t>
            </a:r>
            <a:r>
              <a:rPr lang="en-US" altLang="zh-CN" dirty="0" err="1">
                <a:solidFill>
                  <a:schemeClr val="bg1"/>
                </a:solidFill>
              </a:rPr>
              <a:t>copyFromChannel</a:t>
            </a:r>
            <a:r>
              <a:rPr lang="en-US" altLang="zh-CN" dirty="0">
                <a:solidFill>
                  <a:schemeClr val="bg1"/>
                </a:solidFill>
              </a:rPr>
              <a:t>(t2,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0,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0);</a:t>
            </a:r>
          </a:p>
          <a:p>
            <a:pPr marL="944802" lvl="1" indent="0">
              <a:lnSpc>
                <a:spcPct val="120000"/>
              </a:lnSpc>
              <a:buNone/>
            </a:pPr>
            <a:r>
              <a:rPr kumimoji="1" lang="en-US" altLang="zh-CN" dirty="0">
                <a:solidFill>
                  <a:schemeClr val="bg1"/>
                </a:solidFill>
              </a:rPr>
              <a:t>//</a:t>
            </a:r>
            <a:r>
              <a:rPr lang="zh-CN" altLang="en-US" dirty="0">
                <a:solidFill>
                  <a:schemeClr val="bg1"/>
                </a:solidFill>
              </a:rPr>
              <a:t>将样本从</a:t>
            </a:r>
            <a:r>
              <a:rPr lang="en-US" altLang="zh-CN" dirty="0" err="1">
                <a:solidFill>
                  <a:schemeClr val="bg1"/>
                </a:solidFill>
              </a:rPr>
              <a:t>AudioBuffer</a:t>
            </a:r>
            <a:r>
              <a:rPr lang="zh-CN" altLang="en-US" dirty="0">
                <a:solidFill>
                  <a:schemeClr val="bg1"/>
                </a:solidFill>
              </a:rPr>
              <a:t>的指定通道复制到目标数组</a:t>
            </a:r>
            <a:r>
              <a:rPr lang="en-US" altLang="zh-CN" dirty="0">
                <a:solidFill>
                  <a:schemeClr val="bg1"/>
                </a:solidFill>
              </a:rPr>
              <a:t>t2</a:t>
            </a:r>
            <a:r>
              <a:rPr lang="zh-CN" altLang="en-US" dirty="0">
                <a:solidFill>
                  <a:schemeClr val="bg1"/>
                </a:solidFill>
              </a:rPr>
              <a:t>中</a:t>
            </a:r>
            <a:r>
              <a:rPr lang="en-US" altLang="zh-CN" dirty="0">
                <a:solidFill>
                  <a:schemeClr val="bg1"/>
                </a:solidFill>
              </a:rPr>
              <a:t>,</a:t>
            </a:r>
            <a:r>
              <a:rPr lang="zh-CN" altLang="en-US" dirty="0">
                <a:solidFill>
                  <a:schemeClr val="bg1"/>
                </a:solidFill>
              </a:rPr>
              <a:t> 第一个</a:t>
            </a:r>
            <a:r>
              <a:rPr lang="en-US" altLang="zh-CN" dirty="0">
                <a:solidFill>
                  <a:schemeClr val="bg1"/>
                </a:solidFill>
              </a:rPr>
              <a:t>0</a:t>
            </a:r>
            <a:r>
              <a:rPr lang="zh-CN" altLang="en-US" dirty="0">
                <a:solidFill>
                  <a:schemeClr val="bg1"/>
                </a:solidFill>
              </a:rPr>
              <a:t>为频道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zh-CN" altLang="en-US" dirty="0">
                <a:solidFill>
                  <a:schemeClr val="bg1"/>
                </a:solidFill>
              </a:rPr>
              <a:t>，第二个</a:t>
            </a:r>
            <a:r>
              <a:rPr lang="en-US" altLang="zh-CN" dirty="0">
                <a:solidFill>
                  <a:schemeClr val="bg1"/>
                </a:solidFill>
              </a:rPr>
              <a:t>0</a:t>
            </a:r>
            <a:r>
              <a:rPr lang="zh-CN" altLang="en-US" dirty="0">
                <a:solidFill>
                  <a:schemeClr val="bg1"/>
                </a:solidFill>
              </a:rPr>
              <a:t>代表复制数据可选偏移量为</a:t>
            </a:r>
            <a:r>
              <a:rPr lang="en-US" altLang="zh-CN" dirty="0">
                <a:solidFill>
                  <a:schemeClr val="bg1"/>
                </a:solidFill>
              </a:rPr>
              <a:t>0</a:t>
            </a:r>
            <a:endParaRPr kumimoji="1" lang="zh-CN" altLang="en-US" dirty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67538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06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总结</a:t>
              </a:r>
              <a:endParaRPr lang="en-US" altLang="zh-CN" sz="3600" dirty="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B098E65-ECE3-494F-B54B-FD000064341C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</p:spPr>
        <p:txBody>
          <a:bodyPr wrap="square" numCol="1">
            <a:noAutofit/>
          </a:bodyPr>
          <a:lstStyle/>
          <a:p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2E7E1ED-C593-480B-A495-2C813C633EF3}"/>
              </a:ext>
            </a:extLst>
          </p:cNvPr>
          <p:cNvSpPr/>
          <p:nvPr/>
        </p:nvSpPr>
        <p:spPr>
          <a:xfrm>
            <a:off x="1230525" y="27030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8A6B3B5-1F45-49CD-AE51-C82856434CDD}"/>
              </a:ext>
            </a:extLst>
          </p:cNvPr>
          <p:cNvSpPr txBox="1"/>
          <p:nvPr/>
        </p:nvSpPr>
        <p:spPr>
          <a:xfrm>
            <a:off x="1230524" y="4074749"/>
            <a:ext cx="1095345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+mn-ea"/>
              </a:rPr>
              <a:t>1</a:t>
            </a:r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）虽然</a:t>
            </a:r>
            <a:r>
              <a:rPr lang="zh-CN" altLang="zh-CN" sz="3200" dirty="0">
                <a:solidFill>
                  <a:schemeClr val="bg1"/>
                </a:solidFill>
                <a:latin typeface="+mn-ea"/>
              </a:rPr>
              <a:t>随着隔离堆，延迟释放，</a:t>
            </a:r>
            <a:r>
              <a:rPr lang="en-US" altLang="zh-CN" sz="3200" dirty="0">
                <a:solidFill>
                  <a:schemeClr val="bg1"/>
                </a:solidFill>
                <a:latin typeface="+mn-ea"/>
              </a:rPr>
              <a:t>MEMGC</a:t>
            </a:r>
            <a:r>
              <a:rPr lang="zh-CN" altLang="zh-CN" sz="3200" dirty="0">
                <a:solidFill>
                  <a:schemeClr val="bg1"/>
                </a:solidFill>
                <a:latin typeface="+mn-ea"/>
              </a:rPr>
              <a:t>等缓解措施的引入，很多</a:t>
            </a:r>
            <a:r>
              <a:rPr lang="en-US" altLang="zh-CN" sz="3200" dirty="0">
                <a:solidFill>
                  <a:schemeClr val="bg1"/>
                </a:solidFill>
                <a:latin typeface="+mn-ea"/>
              </a:rPr>
              <a:t>UAF</a:t>
            </a:r>
            <a:r>
              <a:rPr lang="zh-CN" altLang="zh-CN" sz="3200" dirty="0">
                <a:solidFill>
                  <a:schemeClr val="bg1"/>
                </a:solidFill>
                <a:latin typeface="+mn-ea"/>
              </a:rPr>
              <a:t>漏洞变得无法被利用</a:t>
            </a:r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，但是某些高品相的</a:t>
            </a:r>
            <a:r>
              <a:rPr lang="en-US" altLang="zh-CN" sz="3200" dirty="0">
                <a:solidFill>
                  <a:schemeClr val="bg1"/>
                </a:solidFill>
                <a:latin typeface="+mn-ea"/>
              </a:rPr>
              <a:t>UAF</a:t>
            </a:r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还是可以被利用。利用的关键点是如何通过某些技巧将</a:t>
            </a:r>
            <a:r>
              <a:rPr lang="en-US" altLang="zh-CN" sz="3200" dirty="0">
                <a:solidFill>
                  <a:schemeClr val="bg1"/>
                </a:solidFill>
                <a:latin typeface="+mn-ea"/>
              </a:rPr>
              <a:t>UAF</a:t>
            </a:r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转换成其它类型的漏洞。</a:t>
            </a:r>
            <a:endParaRPr lang="en-US" altLang="zh-CN" sz="3200" dirty="0">
              <a:solidFill>
                <a:schemeClr val="bg1"/>
              </a:solidFill>
              <a:latin typeface="+mn-ea"/>
            </a:endParaRPr>
          </a:p>
          <a:p>
            <a:endParaRPr lang="en-US" altLang="zh-CN" sz="3200" dirty="0">
              <a:solidFill>
                <a:schemeClr val="bg1"/>
              </a:solidFill>
              <a:latin typeface="+mn-ea"/>
            </a:endParaRPr>
          </a:p>
          <a:p>
            <a:r>
              <a:rPr lang="en-US" altLang="zh-CN" sz="3200" dirty="0">
                <a:solidFill>
                  <a:schemeClr val="bg1"/>
                </a:solidFill>
                <a:latin typeface="+mn-ea"/>
              </a:rPr>
              <a:t>2</a:t>
            </a:r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）各种</a:t>
            </a:r>
            <a:r>
              <a:rPr lang="en-US" altLang="zh-CN" sz="3200" dirty="0">
                <a:solidFill>
                  <a:schemeClr val="bg1"/>
                </a:solidFill>
                <a:latin typeface="+mn-ea"/>
              </a:rPr>
              <a:t>Web</a:t>
            </a:r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技术，如</a:t>
            </a:r>
            <a:r>
              <a:rPr lang="en-US" altLang="zh-CN" sz="3200" dirty="0">
                <a:solidFill>
                  <a:schemeClr val="bg1"/>
                </a:solidFill>
                <a:latin typeface="+mn-ea"/>
              </a:rPr>
              <a:t>Web Audio, WebGL, WebRTC</a:t>
            </a:r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等，由于其实现的复杂性，是漏洞的高发地，尤其是在</a:t>
            </a:r>
            <a:r>
              <a:rPr lang="en-US" altLang="zh-CN" sz="3200" dirty="0">
                <a:solidFill>
                  <a:schemeClr val="bg1"/>
                </a:solidFill>
                <a:latin typeface="+mn-ea"/>
              </a:rPr>
              <a:t>web</a:t>
            </a:r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技术和</a:t>
            </a:r>
            <a:r>
              <a:rPr lang="en-US" altLang="zh-CN" sz="3200" dirty="0">
                <a:solidFill>
                  <a:schemeClr val="bg1"/>
                </a:solidFill>
                <a:latin typeface="+mn-ea"/>
              </a:rPr>
              <a:t>JS</a:t>
            </a:r>
            <a:r>
              <a:rPr lang="zh-CN" altLang="en-US" sz="3200" dirty="0">
                <a:solidFill>
                  <a:schemeClr val="bg1"/>
                </a:solidFill>
                <a:latin typeface="+mn-ea"/>
              </a:rPr>
              <a:t>特性相关的部分。</a:t>
            </a:r>
            <a:endParaRPr lang="en-US" altLang="zh-CN" sz="32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008527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06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</a:rPr>
                <a:t>Q&amp;A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及致谢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B098E65-ECE3-494F-B54B-FD000064341C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</p:spPr>
        <p:txBody>
          <a:bodyPr wrap="square" numCol="1">
            <a:noAutofit/>
          </a:bodyPr>
          <a:lstStyle/>
          <a:p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2E7E1ED-C593-480B-A495-2C813C633EF3}"/>
              </a:ext>
            </a:extLst>
          </p:cNvPr>
          <p:cNvSpPr/>
          <p:nvPr/>
        </p:nvSpPr>
        <p:spPr>
          <a:xfrm>
            <a:off x="1230525" y="27030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8A6B3B5-1F45-49CD-AE51-C82856434CDD}"/>
              </a:ext>
            </a:extLst>
          </p:cNvPr>
          <p:cNvSpPr txBox="1"/>
          <p:nvPr/>
        </p:nvSpPr>
        <p:spPr>
          <a:xfrm>
            <a:off x="1230525" y="5753424"/>
            <a:ext cx="109534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53" indent="-571453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</a:rPr>
              <a:t>欢迎发送问题至 </a:t>
            </a:r>
            <a:r>
              <a:rPr lang="en-US" altLang="zh-CN" sz="3200" dirty="0">
                <a:solidFill>
                  <a:schemeClr val="bg1"/>
                </a:solidFill>
                <a:hlinkClick r:id="rId4"/>
              </a:rPr>
              <a:t>jin_liu@mcafee.com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marL="571453" indent="-571453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bg1"/>
                </a:solidFill>
              </a:rPr>
              <a:t>特别感谢</a:t>
            </a:r>
            <a:r>
              <a:rPr lang="en-US" altLang="zh-CN" sz="3200" dirty="0">
                <a:solidFill>
                  <a:schemeClr val="bg1"/>
                </a:solidFill>
              </a:rPr>
              <a:t>McAfee IPS</a:t>
            </a:r>
            <a:r>
              <a:rPr lang="zh-CN" altLang="en-US" sz="3200" dirty="0">
                <a:solidFill>
                  <a:schemeClr val="bg1"/>
                </a:solidFill>
              </a:rPr>
              <a:t>安全研究团队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9044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06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</a:rPr>
                <a:t>参考文献</a:t>
              </a: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B098E65-ECE3-494F-B54B-FD000064341C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</p:spPr>
        <p:txBody>
          <a:bodyPr wrap="square" numCol="1">
            <a:noAutofit/>
          </a:bodyPr>
          <a:lstStyle/>
          <a:p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2E7E1ED-C593-480B-A495-2C813C633EF3}"/>
              </a:ext>
            </a:extLst>
          </p:cNvPr>
          <p:cNvSpPr/>
          <p:nvPr/>
        </p:nvSpPr>
        <p:spPr>
          <a:xfrm>
            <a:off x="1230525" y="27030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8A6B3B5-1F45-49CD-AE51-C82856434CDD}"/>
              </a:ext>
            </a:extLst>
          </p:cNvPr>
          <p:cNvSpPr txBox="1"/>
          <p:nvPr/>
        </p:nvSpPr>
        <p:spPr>
          <a:xfrm>
            <a:off x="1230525" y="3610725"/>
            <a:ext cx="10953455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453" indent="-571453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https://bbs.pediy.com/thread-211277.htm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marL="571453" indent="-571453">
              <a:buFont typeface="Arial" panose="020B0604020202020204" pitchFamily="34" charset="0"/>
              <a:buChar char="•"/>
            </a:pPr>
            <a:r>
              <a:rPr lang="en-US" altLang="zh-CN" sz="3200" u="sng" dirty="0">
                <a:solidFill>
                  <a:schemeClr val="bg1"/>
                </a:solidFill>
              </a:rPr>
              <a:t>https://blog.exodusintel.com/2013/11/26/browser-weakest-byte/</a:t>
            </a:r>
          </a:p>
          <a:p>
            <a:pPr marL="571453" indent="-571453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https://www.zerodayinitiative.com/advisories/ZDI-18-571/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marL="571453" indent="-571453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https://www.zerodayinitiative.com/advisories/ZDI-18-612/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marL="571453" indent="-571453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https://developer.mozilla.org/zh-CN/docs/Web/API/Web_Audio_API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marL="571453" indent="-571453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https://developer.mozilla.org/zh-CN/docs/learn/WebGL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marL="571453" indent="-571453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https://developer.mozilla.org/zh-CN/docs/Glossary/WebRTC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marL="571453" indent="-571453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http://powerofcommunity.net/poc2017/andrew.pdf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marL="571453" indent="-571453"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chemeClr val="bg1"/>
              </a:solidFill>
            </a:endParaRPr>
          </a:p>
          <a:p>
            <a:pPr marL="571453" indent="-571453"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chemeClr val="bg1"/>
              </a:solidFill>
            </a:endParaRPr>
          </a:p>
          <a:p>
            <a:pPr marL="571453" indent="-571453"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chemeClr val="bg1"/>
              </a:solidFill>
            </a:endParaRPr>
          </a:p>
          <a:p>
            <a:pPr marL="571453" indent="-571453"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chemeClr val="bg1"/>
              </a:solidFill>
            </a:endParaRPr>
          </a:p>
          <a:p>
            <a:pPr marL="571453" indent="-571453"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067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8826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D228B60F-5ECA-4100-A423-EB0E0793AD8A}"/>
              </a:ext>
            </a:extLst>
          </p:cNvPr>
          <p:cNvSpPr/>
          <p:nvPr/>
        </p:nvSpPr>
        <p:spPr>
          <a:xfrm>
            <a:off x="1078125" y="2550693"/>
            <a:ext cx="10953455" cy="7684169"/>
          </a:xfrm>
          <a:prstGeom prst="rect">
            <a:avLst/>
          </a:prstGeom>
          <a:solidFill>
            <a:schemeClr val="bg2">
              <a:lumMod val="9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7734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C787F47-9B33-43B0-A482-6B53312A8A44}"/>
              </a:ext>
            </a:extLst>
          </p:cNvPr>
          <p:cNvGrpSpPr/>
          <p:nvPr/>
        </p:nvGrpSpPr>
        <p:grpSpPr>
          <a:xfrm>
            <a:off x="1398018" y="885369"/>
            <a:ext cx="10313668" cy="1028895"/>
            <a:chOff x="383732" y="683783"/>
            <a:chExt cx="12098995" cy="1397618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8872ECCE-64FB-4797-861E-365495ED560E}"/>
                </a:ext>
              </a:extLst>
            </p:cNvPr>
            <p:cNvSpPr/>
            <p:nvPr/>
          </p:nvSpPr>
          <p:spPr bwMode="auto">
            <a:xfrm>
              <a:off x="383732" y="683783"/>
              <a:ext cx="1629722" cy="1397618"/>
            </a:xfrm>
            <a:prstGeom prst="parallelogram">
              <a:avLst/>
            </a:prstGeom>
            <a:solidFill>
              <a:schemeClr val="bg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496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imHei" charset="-122"/>
                  <a:ea typeface="SimHei" charset="-122"/>
                  <a:cs typeface="SimHei" charset="-122"/>
                </a:rPr>
                <a:t>02</a:t>
              </a:r>
            </a:p>
          </p:txBody>
        </p:sp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72F9CDF5-BD41-4B9F-8469-098C0D81268D}"/>
                </a:ext>
              </a:extLst>
            </p:cNvPr>
            <p:cNvSpPr/>
            <p:nvPr/>
          </p:nvSpPr>
          <p:spPr bwMode="auto">
            <a:xfrm>
              <a:off x="1853032" y="683783"/>
              <a:ext cx="10629695" cy="1397618"/>
            </a:xfrm>
            <a:prstGeom prst="parallelogram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189000" tIns="94500" rIns="189000" bIns="94500" anchor="ctr" anchorCtr="1" forceAA="0" compatLnSpc="1">
              <a:prstTxWarp prst="textNoShape">
                <a:avLst/>
              </a:prstTxWarp>
              <a:noAutofit/>
            </a:bodyPr>
            <a:lstStyle/>
            <a:p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Edge </a:t>
              </a:r>
              <a:r>
                <a:rPr kumimoji="1" lang="en-US" altLang="zh-CN" sz="3600" dirty="0" err="1">
                  <a:solidFill>
                    <a:schemeClr val="bg1"/>
                  </a:solidFill>
                  <a:latin typeface="+mj-ea"/>
                  <a:ea typeface="+mj-ea"/>
                </a:rPr>
                <a:t>AudioBuffer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 UAF 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  <a:ea typeface="+mj-ea"/>
                </a:rPr>
                <a:t>漏洞分析及利用</a:t>
              </a:r>
              <a:r>
                <a:rPr kumimoji="1" lang="en-US" altLang="zh-CN" sz="3600" dirty="0">
                  <a:solidFill>
                    <a:schemeClr val="bg1"/>
                  </a:solidFill>
                  <a:latin typeface="+mj-ea"/>
                  <a:ea typeface="+mj-ea"/>
                </a:rPr>
                <a:t>:</a:t>
              </a:r>
              <a:r>
                <a:rPr kumimoji="1" lang="zh-CN" altLang="en-US" sz="3600" dirty="0">
                  <a:solidFill>
                    <a:schemeClr val="bg1"/>
                  </a:solidFill>
                  <a:latin typeface="+mj-ea"/>
                  <a:ea typeface="+mj-ea"/>
                </a:rPr>
                <a:t>漏洞</a:t>
              </a:r>
              <a:r>
                <a:rPr lang="zh-CN" altLang="en-US" sz="3600" dirty="0">
                  <a:solidFill>
                    <a:schemeClr val="bg1"/>
                  </a:solidFill>
                  <a:latin typeface="+mj-ea"/>
                  <a:ea typeface="+mj-ea"/>
                </a:rPr>
                <a:t>分析</a:t>
              </a:r>
              <a:endParaRPr kumimoji="1" lang="en-US" altLang="zh-CN" sz="3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6D249879-B846-4B81-B6EC-037DE5CE7064}"/>
              </a:ext>
            </a:extLst>
          </p:cNvPr>
          <p:cNvSpPr/>
          <p:nvPr/>
        </p:nvSpPr>
        <p:spPr>
          <a:xfrm>
            <a:off x="1326758" y="3251200"/>
            <a:ext cx="2921000" cy="889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atin typeface="+mn-ea"/>
              </a:rPr>
              <a:t>var_copyfromchannel</a:t>
            </a:r>
            <a:endParaRPr lang="zh-CN" altLang="en-US" dirty="0">
              <a:latin typeface="+mn-ea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C22EE16-C6A2-4B9B-B7AF-F5DF0F78A00F}"/>
              </a:ext>
            </a:extLst>
          </p:cNvPr>
          <p:cNvCxnSpPr>
            <a:stCxn id="4" idx="2"/>
          </p:cNvCxnSpPr>
          <p:nvPr/>
        </p:nvCxnSpPr>
        <p:spPr>
          <a:xfrm>
            <a:off x="2787258" y="4140200"/>
            <a:ext cx="0" cy="6604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7BA5C781-1798-4B4F-888A-6B492F0B5311}"/>
              </a:ext>
            </a:extLst>
          </p:cNvPr>
          <p:cNvSpPr/>
          <p:nvPr/>
        </p:nvSpPr>
        <p:spPr>
          <a:xfrm>
            <a:off x="1326758" y="4776629"/>
            <a:ext cx="2921000" cy="889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err="1">
                <a:solidFill>
                  <a:schemeClr val="tx1"/>
                </a:solidFill>
                <a:latin typeface="+mn-ea"/>
              </a:rPr>
              <a:t>JSOwnedTypedArray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15DC927-124A-4FF2-A921-DCF1FBB72530}"/>
              </a:ext>
            </a:extLst>
          </p:cNvPr>
          <p:cNvSpPr/>
          <p:nvPr/>
        </p:nvSpPr>
        <p:spPr>
          <a:xfrm>
            <a:off x="6096591" y="3791665"/>
            <a:ext cx="2921000" cy="889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+mn-ea"/>
              </a:rPr>
              <a:t>Float32Array.buffer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71AC10C-0D87-464E-8097-D15AEC64DD2C}"/>
              </a:ext>
            </a:extLst>
          </p:cNvPr>
          <p:cNvSpPr/>
          <p:nvPr/>
        </p:nvSpPr>
        <p:spPr>
          <a:xfrm>
            <a:off x="6096591" y="5350510"/>
            <a:ext cx="2921000" cy="889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+mn-ea"/>
              </a:rPr>
              <a:t>Float32Array.length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C48DB86B-DFCF-43FC-A8F1-2C9E20A44C76}"/>
              </a:ext>
            </a:extLst>
          </p:cNvPr>
          <p:cNvCxnSpPr>
            <a:stCxn id="12" idx="1"/>
            <a:endCxn id="11" idx="3"/>
          </p:cNvCxnSpPr>
          <p:nvPr/>
        </p:nvCxnSpPr>
        <p:spPr>
          <a:xfrm flipH="1">
            <a:off x="4247758" y="4236165"/>
            <a:ext cx="1848833" cy="98496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E96A7FDA-3028-42A1-AA42-092342CCDB1A}"/>
              </a:ext>
            </a:extLst>
          </p:cNvPr>
          <p:cNvCxnSpPr>
            <a:cxnSpLocks/>
            <a:stCxn id="13" idx="1"/>
            <a:endCxn id="11" idx="3"/>
          </p:cNvCxnSpPr>
          <p:nvPr/>
        </p:nvCxnSpPr>
        <p:spPr>
          <a:xfrm flipH="1" flipV="1">
            <a:off x="4247758" y="5221129"/>
            <a:ext cx="1848833" cy="57388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1A033076-CCC1-48F8-BC4C-CC7D190D5D4C}"/>
              </a:ext>
            </a:extLst>
          </p:cNvPr>
          <p:cNvSpPr/>
          <p:nvPr/>
        </p:nvSpPr>
        <p:spPr>
          <a:xfrm>
            <a:off x="1326758" y="6753429"/>
            <a:ext cx="2921000" cy="889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err="1">
                <a:solidFill>
                  <a:schemeClr val="tx1"/>
                </a:solidFill>
                <a:latin typeface="+mn-ea"/>
              </a:rPr>
              <a:t>DataConversion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8E746A8D-5671-4399-B74E-99FDCADAC505}"/>
              </a:ext>
            </a:extLst>
          </p:cNvPr>
          <p:cNvCxnSpPr>
            <a:cxnSpLocks/>
            <a:stCxn id="11" idx="2"/>
            <a:endCxn id="18" idx="0"/>
          </p:cNvCxnSpPr>
          <p:nvPr/>
        </p:nvCxnSpPr>
        <p:spPr>
          <a:xfrm>
            <a:off x="2787258" y="5665629"/>
            <a:ext cx="0" cy="10878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013DE7C7-D5F4-4E0A-88AD-37ED1DD18765}"/>
              </a:ext>
            </a:extLst>
          </p:cNvPr>
          <p:cNvCxnSpPr>
            <a:cxnSpLocks/>
            <a:stCxn id="18" idx="3"/>
            <a:endCxn id="29" idx="1"/>
          </p:cNvCxnSpPr>
          <p:nvPr/>
        </p:nvCxnSpPr>
        <p:spPr>
          <a:xfrm>
            <a:off x="4247758" y="7197929"/>
            <a:ext cx="184883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D4E020CC-251D-4608-B3DA-509EB7351143}"/>
              </a:ext>
            </a:extLst>
          </p:cNvPr>
          <p:cNvSpPr/>
          <p:nvPr/>
        </p:nvSpPr>
        <p:spPr>
          <a:xfrm>
            <a:off x="6096591" y="6753429"/>
            <a:ext cx="2348304" cy="889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err="1">
                <a:solidFill>
                  <a:schemeClr val="tx1"/>
                </a:solidFill>
                <a:latin typeface="+mn-ea"/>
              </a:rPr>
              <a:t>Free&amp;GC&amp;AllocateObject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cxnSp>
        <p:nvCxnSpPr>
          <p:cNvPr id="36" name="连接符: 肘形 35">
            <a:extLst>
              <a:ext uri="{FF2B5EF4-FFF2-40B4-BE49-F238E27FC236}">
                <a16:creationId xmlns:a16="http://schemas.microsoft.com/office/drawing/2014/main" id="{C3BDD9B9-2E4F-4DCD-8E1E-CCB160CC1E9D}"/>
              </a:ext>
            </a:extLst>
          </p:cNvPr>
          <p:cNvCxnSpPr>
            <a:cxnSpLocks/>
            <a:stCxn id="29" idx="3"/>
            <a:endCxn id="12" idx="3"/>
          </p:cNvCxnSpPr>
          <p:nvPr/>
        </p:nvCxnSpPr>
        <p:spPr>
          <a:xfrm flipV="1">
            <a:off x="8444895" y="4236165"/>
            <a:ext cx="572696" cy="2961764"/>
          </a:xfrm>
          <a:prstGeom prst="bentConnector3">
            <a:avLst>
              <a:gd name="adj1" fmla="val 139916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7EEE96D9-C083-4BF8-86A2-D068FD598439}"/>
              </a:ext>
            </a:extLst>
          </p:cNvPr>
          <p:cNvSpPr/>
          <p:nvPr/>
        </p:nvSpPr>
        <p:spPr>
          <a:xfrm>
            <a:off x="6096591" y="3801247"/>
            <a:ext cx="2921000" cy="889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+mn-ea"/>
              </a:rPr>
              <a:t>占位对象的数据结构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FEC43396-8744-4ECD-AB96-5D46EBB1B092}"/>
              </a:ext>
            </a:extLst>
          </p:cNvPr>
          <p:cNvSpPr/>
          <p:nvPr/>
        </p:nvSpPr>
        <p:spPr>
          <a:xfrm>
            <a:off x="1326758" y="8677048"/>
            <a:ext cx="2921000" cy="889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 err="1">
                <a:solidFill>
                  <a:schemeClr val="tx1"/>
                </a:solidFill>
                <a:latin typeface="+mn-ea"/>
              </a:rPr>
              <a:t>copyFromChannelData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D64267AE-7CFB-461A-B4DD-F767785AFBFA}"/>
              </a:ext>
            </a:extLst>
          </p:cNvPr>
          <p:cNvCxnSpPr>
            <a:cxnSpLocks/>
            <a:stCxn id="18" idx="2"/>
            <a:endCxn id="39" idx="0"/>
          </p:cNvCxnSpPr>
          <p:nvPr/>
        </p:nvCxnSpPr>
        <p:spPr>
          <a:xfrm>
            <a:off x="2787258" y="7642429"/>
            <a:ext cx="0" cy="103461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9FEFD95F-D28E-4F34-88CD-A1437D38B066}"/>
              </a:ext>
            </a:extLst>
          </p:cNvPr>
          <p:cNvSpPr/>
          <p:nvPr/>
        </p:nvSpPr>
        <p:spPr>
          <a:xfrm>
            <a:off x="6117032" y="8677048"/>
            <a:ext cx="2921000" cy="889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+mn-ea"/>
              </a:rPr>
              <a:t>Channel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中的数据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513E850F-5155-464A-8AC2-1C378D4D3C4A}"/>
              </a:ext>
            </a:extLst>
          </p:cNvPr>
          <p:cNvCxnSpPr>
            <a:cxnSpLocks/>
            <a:stCxn id="39" idx="3"/>
            <a:endCxn id="44" idx="1"/>
          </p:cNvCxnSpPr>
          <p:nvPr/>
        </p:nvCxnSpPr>
        <p:spPr>
          <a:xfrm>
            <a:off x="4247758" y="9121548"/>
            <a:ext cx="186927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连接符: 肘形 48">
            <a:extLst>
              <a:ext uri="{FF2B5EF4-FFF2-40B4-BE49-F238E27FC236}">
                <a16:creationId xmlns:a16="http://schemas.microsoft.com/office/drawing/2014/main" id="{A0CC4B33-C843-4B64-B34D-F908AEF9212E}"/>
              </a:ext>
            </a:extLst>
          </p:cNvPr>
          <p:cNvCxnSpPr>
            <a:stCxn id="44" idx="3"/>
            <a:endCxn id="38" idx="3"/>
          </p:cNvCxnSpPr>
          <p:nvPr/>
        </p:nvCxnSpPr>
        <p:spPr>
          <a:xfrm flipH="1" flipV="1">
            <a:off x="9017591" y="4245747"/>
            <a:ext cx="20441" cy="4875801"/>
          </a:xfrm>
          <a:prstGeom prst="bentConnector3">
            <a:avLst>
              <a:gd name="adj1" fmla="val -6399393"/>
            </a:avLst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3C6ABFF0-193D-42B4-931F-820534CA708B}"/>
              </a:ext>
            </a:extLst>
          </p:cNvPr>
          <p:cNvSpPr txBox="1"/>
          <p:nvPr/>
        </p:nvSpPr>
        <p:spPr>
          <a:xfrm>
            <a:off x="1078125" y="260296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  <a:latin typeface="+mn-ea"/>
              </a:rPr>
              <a:t>漏洞利用思路</a:t>
            </a:r>
            <a:endParaRPr lang="zh-CN" altLang="en-US" sz="2400" dirty="0">
              <a:latin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D6462A-565D-44DF-928B-CCA5B4D63CC4}"/>
              </a:ext>
            </a:extLst>
          </p:cNvPr>
          <p:cNvSpPr txBox="1"/>
          <p:nvPr/>
        </p:nvSpPr>
        <p:spPr>
          <a:xfrm>
            <a:off x="1214875" y="4268820"/>
            <a:ext cx="1572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</a:rPr>
              <a:t>子函数调用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3D3F772-931B-4DCC-82D7-0421D87DA535}"/>
              </a:ext>
            </a:extLst>
          </p:cNvPr>
          <p:cNvSpPr txBox="1"/>
          <p:nvPr/>
        </p:nvSpPr>
        <p:spPr>
          <a:xfrm>
            <a:off x="1398018" y="5988192"/>
            <a:ext cx="115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</a:rPr>
              <a:t>后续函数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EAB790E-EEA1-4EA0-83D3-CD89A2F3AC15}"/>
              </a:ext>
            </a:extLst>
          </p:cNvPr>
          <p:cNvSpPr txBox="1"/>
          <p:nvPr/>
        </p:nvSpPr>
        <p:spPr>
          <a:xfrm>
            <a:off x="1398017" y="8012137"/>
            <a:ext cx="115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</a:rPr>
              <a:t>后续函数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9D69FC9-D48C-44BF-844D-C6C446B0B998}"/>
              </a:ext>
            </a:extLst>
          </p:cNvPr>
          <p:cNvSpPr txBox="1"/>
          <p:nvPr/>
        </p:nvSpPr>
        <p:spPr>
          <a:xfrm>
            <a:off x="4778089" y="4186510"/>
            <a:ext cx="1572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</a:rPr>
              <a:t>缓存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6C864C5-595E-47AD-A62C-4FC8B5190B49}"/>
              </a:ext>
            </a:extLst>
          </p:cNvPr>
          <p:cNvSpPr txBox="1"/>
          <p:nvPr/>
        </p:nvSpPr>
        <p:spPr>
          <a:xfrm>
            <a:off x="8444895" y="7270222"/>
            <a:ext cx="1347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</a:rPr>
              <a:t>释放并占位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1418ED3-30D7-4F21-9478-9CE8A00BD04E}"/>
              </a:ext>
            </a:extLst>
          </p:cNvPr>
          <p:cNvSpPr txBox="1"/>
          <p:nvPr/>
        </p:nvSpPr>
        <p:spPr>
          <a:xfrm>
            <a:off x="4709397" y="6712849"/>
            <a:ext cx="1157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</a:rPr>
              <a:t>回调函数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6EB1A73-8737-4E3A-B26F-2EAA21EE03F0}"/>
              </a:ext>
            </a:extLst>
          </p:cNvPr>
          <p:cNvSpPr txBox="1"/>
          <p:nvPr/>
        </p:nvSpPr>
        <p:spPr>
          <a:xfrm>
            <a:off x="9213723" y="9196716"/>
            <a:ext cx="205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</a:rPr>
              <a:t>覆盖占位对象结构</a:t>
            </a:r>
          </a:p>
        </p:txBody>
      </p:sp>
    </p:spTree>
    <p:extLst>
      <p:ext uri="{BB962C8B-B14F-4D97-AF65-F5344CB8AC3E}">
        <p14:creationId xmlns:p14="http://schemas.microsoft.com/office/powerpoint/2010/main" val="139439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2" grpId="0" animBg="1"/>
      <p:bldP spid="12" grpId="1" animBg="1"/>
      <p:bldP spid="13" grpId="0" animBg="1"/>
      <p:bldP spid="18" grpId="0" animBg="1"/>
      <p:bldP spid="29" grpId="0" animBg="1"/>
      <p:bldP spid="38" grpId="0" animBg="1"/>
      <p:bldP spid="39" grpId="0" animBg="1"/>
      <p:bldP spid="44" grpId="0" animBg="1"/>
      <p:bldP spid="2" grpId="0"/>
      <p:bldP spid="27" grpId="0"/>
      <p:bldP spid="28" grpId="0"/>
      <p:bldP spid="30" grpId="0"/>
      <p:bldP spid="31" grpId="0"/>
      <p:bldP spid="32" grpId="0"/>
      <p:bldP spid="33" grpId="0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859</TotalTime>
  <Words>5494</Words>
  <Application>Microsoft Office PowerPoint</Application>
  <PresentationFormat>自定义</PresentationFormat>
  <Paragraphs>896</Paragraphs>
  <Slides>83</Slides>
  <Notes>73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83</vt:i4>
      </vt:variant>
    </vt:vector>
  </HeadingPairs>
  <TitlesOfParts>
    <vt:vector size="92" baseType="lpstr">
      <vt:lpstr>FZChaoCuHei-M10</vt:lpstr>
      <vt:lpstr>Hiragino Sans GB W6</vt:lpstr>
      <vt:lpstr>等线</vt:lpstr>
      <vt:lpstr>等线 Light</vt:lpstr>
      <vt:lpstr>SimHei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Liu, Jin</cp:lastModifiedBy>
  <cp:revision>664</cp:revision>
  <dcterms:created xsi:type="dcterms:W3CDTF">2018-07-24T03:01:41Z</dcterms:created>
  <dcterms:modified xsi:type="dcterms:W3CDTF">2018-08-23T12:19:42Z</dcterms:modified>
</cp:coreProperties>
</file>